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8288000" cy="10287000"/>
  <p:notesSz cx="6858000" cy="9144000"/>
  <p:embeddedFontLst>
    <p:embeddedFont>
      <p:font typeface="Montserrat 1" panose="020B0604020202020204" charset="0"/>
      <p:regular r:id="rId15"/>
    </p:embeddedFont>
    <p:embeddedFont>
      <p:font typeface="Montserrat 1 Bold" panose="020B0604020202020204" charset="0"/>
      <p:regular r:id="rId16"/>
    </p:embeddedFont>
    <p:embeddedFont>
      <p:font typeface="Montserrat 1 Medium" panose="020B0604020202020204" charset="0"/>
      <p:regular r:id="rId17"/>
    </p:embeddedFont>
    <p:embeddedFont>
      <p:font typeface="Montserrat 1 Semi-Bold" panose="020B0604020202020204" charset="0"/>
      <p:regular r:id="rId18"/>
    </p:embeddedFont>
    <p:embeddedFont>
      <p:font typeface="Montserrat Semi-Bold" panose="020B0604020202020204" charset="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60" d="100"/>
          <a:sy n="60" d="100"/>
        </p:scale>
        <p:origin x="370"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8/28/2025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image" Target="../media/image1.jpe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5.jpeg"/><Relationship Id="rId2" Type="http://schemas.openxmlformats.org/officeDocument/2006/relationships/slideLayout" Target="../slideLayouts/slideLayout7.xml"/><Relationship Id="rId1" Type="http://schemas.openxmlformats.org/officeDocument/2006/relationships/video" Target="https://www.youtube.com/watch?v=PQlqn3sqkYc" TargetMode="Externa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slideLayout" Target="../slideLayouts/slideLayout7.xml"/><Relationship Id="rId7" Type="http://schemas.openxmlformats.org/officeDocument/2006/relationships/image" Target="../media/image23.svg"/><Relationship Id="rId2" Type="http://schemas.openxmlformats.org/officeDocument/2006/relationships/video" Target="https://www.youtube.com/watch?v=g7bxjJjK0ok" TargetMode="External"/><Relationship Id="rId1" Type="http://schemas.openxmlformats.org/officeDocument/2006/relationships/video" Target="https://www.youtube.com/watch?v=RXiBFl_uSvQ" TargetMode="Externa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 Id="rId9" Type="http://schemas.openxmlformats.org/officeDocument/2006/relationships/image" Target="../media/image25.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9.svg"/><Relationship Id="rId2"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3A5D"/>
        </a:solidFill>
        <a:effectLst/>
      </p:bgPr>
    </p:bg>
    <p:spTree>
      <p:nvGrpSpPr>
        <p:cNvPr id="1" name=""/>
        <p:cNvGrpSpPr/>
        <p:nvPr/>
      </p:nvGrpSpPr>
      <p:grpSpPr>
        <a:xfrm>
          <a:off x="0" y="0"/>
          <a:ext cx="0" cy="0"/>
          <a:chOff x="0" y="0"/>
          <a:chExt cx="0" cy="0"/>
        </a:xfrm>
      </p:grpSpPr>
      <p:grpSp>
        <p:nvGrpSpPr>
          <p:cNvPr id="2" name="Group 2"/>
          <p:cNvGrpSpPr/>
          <p:nvPr/>
        </p:nvGrpSpPr>
        <p:grpSpPr>
          <a:xfrm>
            <a:off x="10659094" y="0"/>
            <a:ext cx="3779425" cy="3444613"/>
            <a:chOff x="0" y="0"/>
            <a:chExt cx="874317" cy="796863"/>
          </a:xfrm>
        </p:grpSpPr>
        <p:sp>
          <p:nvSpPr>
            <p:cNvPr id="3" name="Freeform 3"/>
            <p:cNvSpPr/>
            <p:nvPr/>
          </p:nvSpPr>
          <p:spPr>
            <a:xfrm>
              <a:off x="0" y="0"/>
              <a:ext cx="874317" cy="796863"/>
            </a:xfrm>
            <a:custGeom>
              <a:avLst/>
              <a:gdLst/>
              <a:ahLst/>
              <a:cxnLst/>
              <a:rect l="l" t="t" r="r" b="b"/>
              <a:pathLst>
                <a:path w="874317" h="796863">
                  <a:moveTo>
                    <a:pt x="0" y="0"/>
                  </a:moveTo>
                  <a:lnTo>
                    <a:pt x="874317" y="0"/>
                  </a:lnTo>
                  <a:lnTo>
                    <a:pt x="874317" y="796863"/>
                  </a:lnTo>
                  <a:lnTo>
                    <a:pt x="0" y="796863"/>
                  </a:lnTo>
                  <a:close/>
                </a:path>
              </a:pathLst>
            </a:custGeom>
            <a:blipFill>
              <a:blip r:embed="rId2"/>
              <a:stretch>
                <a:fillRect l="-17878" r="-44150"/>
              </a:stretch>
            </a:blipFill>
          </p:spPr>
          <p:txBody>
            <a:bodyPr/>
            <a:lstStyle/>
            <a:p>
              <a:endParaRPr lang="en-US"/>
            </a:p>
          </p:txBody>
        </p:sp>
      </p:grpSp>
      <p:grpSp>
        <p:nvGrpSpPr>
          <p:cNvPr id="4" name="Group 4"/>
          <p:cNvGrpSpPr/>
          <p:nvPr/>
        </p:nvGrpSpPr>
        <p:grpSpPr>
          <a:xfrm>
            <a:off x="14438519" y="0"/>
            <a:ext cx="3938418" cy="3444613"/>
            <a:chOff x="0" y="0"/>
            <a:chExt cx="911098" cy="796863"/>
          </a:xfrm>
        </p:grpSpPr>
        <p:sp>
          <p:nvSpPr>
            <p:cNvPr id="5" name="Freeform 5"/>
            <p:cNvSpPr/>
            <p:nvPr/>
          </p:nvSpPr>
          <p:spPr>
            <a:xfrm>
              <a:off x="0" y="0"/>
              <a:ext cx="911098" cy="796863"/>
            </a:xfrm>
            <a:custGeom>
              <a:avLst/>
              <a:gdLst/>
              <a:ahLst/>
              <a:cxnLst/>
              <a:rect l="l" t="t" r="r" b="b"/>
              <a:pathLst>
                <a:path w="911098" h="796863">
                  <a:moveTo>
                    <a:pt x="0" y="0"/>
                  </a:moveTo>
                  <a:lnTo>
                    <a:pt x="911098" y="0"/>
                  </a:lnTo>
                  <a:lnTo>
                    <a:pt x="911098" y="796863"/>
                  </a:lnTo>
                  <a:lnTo>
                    <a:pt x="0" y="796863"/>
                  </a:lnTo>
                  <a:close/>
                </a:path>
              </a:pathLst>
            </a:custGeom>
            <a:solidFill>
              <a:srgbClr val="006646"/>
            </a:solidFill>
            <a:ln w="12700">
              <a:solidFill>
                <a:srgbClr val="000000"/>
              </a:solidFill>
            </a:ln>
          </p:spPr>
          <p:txBody>
            <a:bodyPr/>
            <a:lstStyle/>
            <a:p>
              <a:endParaRPr lang="en-US"/>
            </a:p>
          </p:txBody>
        </p:sp>
      </p:grpSp>
      <p:grpSp>
        <p:nvGrpSpPr>
          <p:cNvPr id="6" name="Group 6"/>
          <p:cNvGrpSpPr/>
          <p:nvPr/>
        </p:nvGrpSpPr>
        <p:grpSpPr>
          <a:xfrm>
            <a:off x="14967726" y="282304"/>
            <a:ext cx="2880004" cy="2880004"/>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t="-8964" b="-41129"/>
              </a:stretch>
            </a:blipFill>
          </p:spPr>
          <p:txBody>
            <a:bodyPr/>
            <a:lstStyle/>
            <a:p>
              <a:endParaRPr lang="en-US"/>
            </a:p>
          </p:txBody>
        </p:sp>
      </p:grpSp>
      <p:grpSp>
        <p:nvGrpSpPr>
          <p:cNvPr id="8" name="Group 8"/>
          <p:cNvGrpSpPr/>
          <p:nvPr/>
        </p:nvGrpSpPr>
        <p:grpSpPr>
          <a:xfrm>
            <a:off x="10659094" y="3444613"/>
            <a:ext cx="3779425" cy="3444613"/>
            <a:chOff x="0" y="0"/>
            <a:chExt cx="874317" cy="796863"/>
          </a:xfrm>
        </p:grpSpPr>
        <p:sp>
          <p:nvSpPr>
            <p:cNvPr id="9" name="Freeform 9"/>
            <p:cNvSpPr/>
            <p:nvPr/>
          </p:nvSpPr>
          <p:spPr>
            <a:xfrm>
              <a:off x="0" y="0"/>
              <a:ext cx="874317" cy="796863"/>
            </a:xfrm>
            <a:custGeom>
              <a:avLst/>
              <a:gdLst/>
              <a:ahLst/>
              <a:cxnLst/>
              <a:rect l="l" t="t" r="r" b="b"/>
              <a:pathLst>
                <a:path w="874317" h="796863">
                  <a:moveTo>
                    <a:pt x="0" y="0"/>
                  </a:moveTo>
                  <a:lnTo>
                    <a:pt x="874317" y="0"/>
                  </a:lnTo>
                  <a:lnTo>
                    <a:pt x="874317" y="796863"/>
                  </a:lnTo>
                  <a:lnTo>
                    <a:pt x="0" y="796863"/>
                  </a:lnTo>
                  <a:close/>
                </a:path>
              </a:pathLst>
            </a:custGeom>
            <a:blipFill>
              <a:blip r:embed="rId4"/>
              <a:stretch>
                <a:fillRect l="-34692" r="-27336"/>
              </a:stretch>
            </a:blipFill>
          </p:spPr>
          <p:txBody>
            <a:bodyPr/>
            <a:lstStyle/>
            <a:p>
              <a:endParaRPr lang="en-US"/>
            </a:p>
          </p:txBody>
        </p:sp>
      </p:grpSp>
      <p:grpSp>
        <p:nvGrpSpPr>
          <p:cNvPr id="10" name="Group 10"/>
          <p:cNvGrpSpPr/>
          <p:nvPr/>
        </p:nvGrpSpPr>
        <p:grpSpPr>
          <a:xfrm>
            <a:off x="14438519" y="3444613"/>
            <a:ext cx="3866743" cy="3444613"/>
            <a:chOff x="0" y="0"/>
            <a:chExt cx="894517" cy="796863"/>
          </a:xfrm>
        </p:grpSpPr>
        <p:sp>
          <p:nvSpPr>
            <p:cNvPr id="11" name="Freeform 11"/>
            <p:cNvSpPr/>
            <p:nvPr/>
          </p:nvSpPr>
          <p:spPr>
            <a:xfrm>
              <a:off x="0" y="0"/>
              <a:ext cx="894517" cy="796863"/>
            </a:xfrm>
            <a:custGeom>
              <a:avLst/>
              <a:gdLst/>
              <a:ahLst/>
              <a:cxnLst/>
              <a:rect l="l" t="t" r="r" b="b"/>
              <a:pathLst>
                <a:path w="894517" h="796863">
                  <a:moveTo>
                    <a:pt x="0" y="0"/>
                  </a:moveTo>
                  <a:lnTo>
                    <a:pt x="894517" y="0"/>
                  </a:lnTo>
                  <a:lnTo>
                    <a:pt x="894517" y="796863"/>
                  </a:lnTo>
                  <a:lnTo>
                    <a:pt x="0" y="796863"/>
                  </a:lnTo>
                  <a:close/>
                </a:path>
              </a:pathLst>
            </a:custGeom>
            <a:blipFill>
              <a:blip r:embed="rId5"/>
              <a:stretch>
                <a:fillRect l="-16854" r="-16854"/>
              </a:stretch>
            </a:blipFill>
          </p:spPr>
          <p:txBody>
            <a:bodyPr/>
            <a:lstStyle/>
            <a:p>
              <a:endParaRPr lang="en-US"/>
            </a:p>
          </p:txBody>
        </p:sp>
      </p:grpSp>
      <p:sp>
        <p:nvSpPr>
          <p:cNvPr id="12" name="Freeform 12"/>
          <p:cNvSpPr/>
          <p:nvPr/>
        </p:nvSpPr>
        <p:spPr>
          <a:xfrm rot="-5400000" flipH="1" flipV="1">
            <a:off x="16950278" y="3444613"/>
            <a:ext cx="1354984" cy="1354984"/>
          </a:xfrm>
          <a:custGeom>
            <a:avLst/>
            <a:gdLst/>
            <a:ahLst/>
            <a:cxnLst/>
            <a:rect l="l" t="t" r="r" b="b"/>
            <a:pathLst>
              <a:path w="1354984" h="1354984">
                <a:moveTo>
                  <a:pt x="1354984" y="1354984"/>
                </a:moveTo>
                <a:lnTo>
                  <a:pt x="0" y="1354984"/>
                </a:lnTo>
                <a:lnTo>
                  <a:pt x="0" y="0"/>
                </a:lnTo>
                <a:lnTo>
                  <a:pt x="1354984" y="0"/>
                </a:lnTo>
                <a:lnTo>
                  <a:pt x="1354984" y="1354984"/>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grpSp>
        <p:nvGrpSpPr>
          <p:cNvPr id="13" name="Group 13"/>
          <p:cNvGrpSpPr/>
          <p:nvPr/>
        </p:nvGrpSpPr>
        <p:grpSpPr>
          <a:xfrm>
            <a:off x="14438519" y="6889225"/>
            <a:ext cx="3866743" cy="3444613"/>
            <a:chOff x="0" y="0"/>
            <a:chExt cx="894517" cy="796863"/>
          </a:xfrm>
        </p:grpSpPr>
        <p:sp>
          <p:nvSpPr>
            <p:cNvPr id="14" name="Freeform 14"/>
            <p:cNvSpPr/>
            <p:nvPr/>
          </p:nvSpPr>
          <p:spPr>
            <a:xfrm>
              <a:off x="0" y="0"/>
              <a:ext cx="894517" cy="796863"/>
            </a:xfrm>
            <a:custGeom>
              <a:avLst/>
              <a:gdLst/>
              <a:ahLst/>
              <a:cxnLst/>
              <a:rect l="l" t="t" r="r" b="b"/>
              <a:pathLst>
                <a:path w="894517" h="796863">
                  <a:moveTo>
                    <a:pt x="0" y="0"/>
                  </a:moveTo>
                  <a:lnTo>
                    <a:pt x="894517" y="0"/>
                  </a:lnTo>
                  <a:lnTo>
                    <a:pt x="894517" y="796863"/>
                  </a:lnTo>
                  <a:lnTo>
                    <a:pt x="0" y="796863"/>
                  </a:lnTo>
                  <a:close/>
                </a:path>
              </a:pathLst>
            </a:custGeom>
            <a:blipFill>
              <a:blip r:embed="rId8"/>
              <a:stretch>
                <a:fillRect l="-16854" r="-16854"/>
              </a:stretch>
            </a:blipFill>
          </p:spPr>
          <p:txBody>
            <a:bodyPr/>
            <a:lstStyle/>
            <a:p>
              <a:endParaRPr lang="en-US"/>
            </a:p>
          </p:txBody>
        </p:sp>
      </p:grpSp>
      <p:grpSp>
        <p:nvGrpSpPr>
          <p:cNvPr id="15" name="Group 15"/>
          <p:cNvGrpSpPr/>
          <p:nvPr/>
        </p:nvGrpSpPr>
        <p:grpSpPr>
          <a:xfrm>
            <a:off x="10659094" y="6889225"/>
            <a:ext cx="3779425" cy="3444613"/>
            <a:chOff x="0" y="0"/>
            <a:chExt cx="874317" cy="796863"/>
          </a:xfrm>
        </p:grpSpPr>
        <p:sp>
          <p:nvSpPr>
            <p:cNvPr id="16" name="Freeform 16"/>
            <p:cNvSpPr/>
            <p:nvPr/>
          </p:nvSpPr>
          <p:spPr>
            <a:xfrm>
              <a:off x="0" y="0"/>
              <a:ext cx="874317" cy="796863"/>
            </a:xfrm>
            <a:custGeom>
              <a:avLst/>
              <a:gdLst/>
              <a:ahLst/>
              <a:cxnLst/>
              <a:rect l="l" t="t" r="r" b="b"/>
              <a:pathLst>
                <a:path w="874317" h="796863">
                  <a:moveTo>
                    <a:pt x="0" y="0"/>
                  </a:moveTo>
                  <a:lnTo>
                    <a:pt x="874317" y="0"/>
                  </a:lnTo>
                  <a:lnTo>
                    <a:pt x="874317" y="796863"/>
                  </a:lnTo>
                  <a:lnTo>
                    <a:pt x="0" y="796863"/>
                  </a:lnTo>
                  <a:close/>
                </a:path>
              </a:pathLst>
            </a:custGeom>
            <a:solidFill>
              <a:srgbClr val="FF5F00"/>
            </a:solidFill>
            <a:ln w="12700">
              <a:solidFill>
                <a:srgbClr val="000000"/>
              </a:solidFill>
            </a:ln>
          </p:spPr>
          <p:txBody>
            <a:bodyPr/>
            <a:lstStyle/>
            <a:p>
              <a:endParaRPr lang="en-US"/>
            </a:p>
          </p:txBody>
        </p:sp>
      </p:grpSp>
      <p:grpSp>
        <p:nvGrpSpPr>
          <p:cNvPr id="17" name="Group 17"/>
          <p:cNvGrpSpPr/>
          <p:nvPr/>
        </p:nvGrpSpPr>
        <p:grpSpPr>
          <a:xfrm>
            <a:off x="11112510" y="7175235"/>
            <a:ext cx="2872593" cy="2872593"/>
            <a:chOff x="0" y="0"/>
            <a:chExt cx="812800" cy="812800"/>
          </a:xfrm>
        </p:grpSpPr>
        <p:sp>
          <p:nvSpPr>
            <p:cNvPr id="18" name="Freeform 1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9"/>
              <a:stretch>
                <a:fillRect b="-77777"/>
              </a:stretch>
            </a:blipFill>
          </p:spPr>
          <p:txBody>
            <a:bodyPr/>
            <a:lstStyle/>
            <a:p>
              <a:endParaRPr lang="en-US"/>
            </a:p>
          </p:txBody>
        </p:sp>
      </p:grpSp>
      <p:sp>
        <p:nvSpPr>
          <p:cNvPr id="19" name="TextBox 19"/>
          <p:cNvSpPr txBox="1"/>
          <p:nvPr/>
        </p:nvSpPr>
        <p:spPr>
          <a:xfrm>
            <a:off x="382848" y="7531338"/>
            <a:ext cx="9791436" cy="1726962"/>
          </a:xfrm>
          <a:prstGeom prst="rect">
            <a:avLst/>
          </a:prstGeom>
        </p:spPr>
        <p:txBody>
          <a:bodyPr lIns="0" tIns="0" rIns="0" bIns="0" rtlCol="0" anchor="t">
            <a:spAutoFit/>
          </a:bodyPr>
          <a:lstStyle/>
          <a:p>
            <a:pPr algn="ctr">
              <a:lnSpc>
                <a:spcPts val="6751"/>
              </a:lnSpc>
            </a:pPr>
            <a:r>
              <a:rPr lang="en-US" sz="5770" b="1" spc="126">
                <a:solidFill>
                  <a:srgbClr val="FFFFFF"/>
                </a:solidFill>
                <a:latin typeface="Montserrat 1 Medium"/>
                <a:ea typeface="Montserrat 1 Medium"/>
                <a:cs typeface="Montserrat 1 Medium"/>
                <a:sym typeface="Montserrat 1 Medium"/>
              </a:rPr>
              <a:t> SUMMER 2026</a:t>
            </a:r>
          </a:p>
          <a:p>
            <a:pPr marL="0" lvl="0" indent="0" algn="ctr">
              <a:lnSpc>
                <a:spcPts val="6751"/>
              </a:lnSpc>
            </a:pPr>
            <a:r>
              <a:rPr lang="en-US" sz="5770" b="1" spc="126">
                <a:solidFill>
                  <a:srgbClr val="FFFFFF"/>
                </a:solidFill>
                <a:latin typeface="Montserrat 1 Medium"/>
                <a:ea typeface="Montserrat 1 Medium"/>
                <a:cs typeface="Montserrat 1 Medium"/>
                <a:sym typeface="Montserrat 1 Medium"/>
              </a:rPr>
              <a:t>INFORMATION SESSION</a:t>
            </a:r>
          </a:p>
        </p:txBody>
      </p:sp>
      <p:sp>
        <p:nvSpPr>
          <p:cNvPr id="20" name="Freeform 20"/>
          <p:cNvSpPr/>
          <p:nvPr/>
        </p:nvSpPr>
        <p:spPr>
          <a:xfrm>
            <a:off x="2374146" y="765482"/>
            <a:ext cx="5808839" cy="6409753"/>
          </a:xfrm>
          <a:custGeom>
            <a:avLst/>
            <a:gdLst/>
            <a:ahLst/>
            <a:cxnLst/>
            <a:rect l="l" t="t" r="r" b="b"/>
            <a:pathLst>
              <a:path w="5808839" h="6409753">
                <a:moveTo>
                  <a:pt x="0" y="0"/>
                </a:moveTo>
                <a:lnTo>
                  <a:pt x="5808839" y="0"/>
                </a:lnTo>
                <a:lnTo>
                  <a:pt x="5808839" y="6409753"/>
                </a:lnTo>
                <a:lnTo>
                  <a:pt x="0" y="6409753"/>
                </a:lnTo>
                <a:lnTo>
                  <a:pt x="0" y="0"/>
                </a:lnTo>
                <a:close/>
              </a:path>
            </a:pathLst>
          </a:custGeom>
          <a:blipFill>
            <a:blip r:embed="rId10"/>
            <a:stretch>
              <a:fillRect/>
            </a:stretch>
          </a:blipFill>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5CB9"/>
        </a:solidFill>
        <a:effectLst/>
      </p:bgPr>
    </p:bg>
    <p:spTree>
      <p:nvGrpSpPr>
        <p:cNvPr id="1" name=""/>
        <p:cNvGrpSpPr/>
        <p:nvPr/>
      </p:nvGrpSpPr>
      <p:grpSpPr>
        <a:xfrm>
          <a:off x="0" y="0"/>
          <a:ext cx="0" cy="0"/>
          <a:chOff x="0" y="0"/>
          <a:chExt cx="0" cy="0"/>
        </a:xfrm>
      </p:grpSpPr>
      <p:sp>
        <p:nvSpPr>
          <p:cNvPr id="2" name="Freeform 2"/>
          <p:cNvSpPr/>
          <p:nvPr/>
        </p:nvSpPr>
        <p:spPr>
          <a:xfrm>
            <a:off x="0" y="0"/>
            <a:ext cx="18328731" cy="10287000"/>
          </a:xfrm>
          <a:custGeom>
            <a:avLst/>
            <a:gdLst/>
            <a:ahLst/>
            <a:cxnLst/>
            <a:rect l="l" t="t" r="r" b="b"/>
            <a:pathLst>
              <a:path w="18328731" h="10287000">
                <a:moveTo>
                  <a:pt x="0" y="0"/>
                </a:moveTo>
                <a:lnTo>
                  <a:pt x="18328731" y="0"/>
                </a:lnTo>
                <a:lnTo>
                  <a:pt x="18328731" y="10287000"/>
                </a:lnTo>
                <a:lnTo>
                  <a:pt x="0" y="10287000"/>
                </a:lnTo>
                <a:lnTo>
                  <a:pt x="0" y="0"/>
                </a:lnTo>
                <a:close/>
              </a:path>
            </a:pathLst>
          </a:custGeom>
          <a:blipFill>
            <a:blip r:embed="rId2"/>
            <a:stretch>
              <a:fillRect/>
            </a:stretch>
          </a:blipFill>
        </p:spPr>
        <p:txBody>
          <a:bodyPr/>
          <a:lstStyle/>
          <a:p>
            <a:endParaRPr lang="en-US"/>
          </a:p>
        </p:txBody>
      </p:sp>
      <p:grpSp>
        <p:nvGrpSpPr>
          <p:cNvPr id="3" name="Group 3"/>
          <p:cNvGrpSpPr/>
          <p:nvPr/>
        </p:nvGrpSpPr>
        <p:grpSpPr>
          <a:xfrm>
            <a:off x="9394852" y="8421148"/>
            <a:ext cx="1470827" cy="1470827"/>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000000">
                <a:alpha val="0"/>
              </a:srgbClr>
            </a:solidFill>
            <a:ln w="28575" cap="sq">
              <a:solidFill>
                <a:srgbClr val="FF5F00"/>
              </a:solidFill>
              <a:prstDash val="solid"/>
              <a:miter/>
            </a:ln>
          </p:spPr>
          <p:txBody>
            <a:bodyPr/>
            <a:lstStyle/>
            <a:p>
              <a:endParaRPr lang="en-US"/>
            </a:p>
          </p:txBody>
        </p:sp>
        <p:sp>
          <p:nvSpPr>
            <p:cNvPr id="5" name="TextBox 5"/>
            <p:cNvSpPr txBox="1"/>
            <p:nvPr/>
          </p:nvSpPr>
          <p:spPr>
            <a:xfrm>
              <a:off x="76200" y="85725"/>
              <a:ext cx="660400" cy="650875"/>
            </a:xfrm>
            <a:prstGeom prst="rect">
              <a:avLst/>
            </a:prstGeom>
          </p:spPr>
          <p:txBody>
            <a:bodyPr lIns="50800" tIns="50800" rIns="50800" bIns="50800" rtlCol="0" anchor="ctr"/>
            <a:lstStyle/>
            <a:p>
              <a:pPr algn="ctr">
                <a:lnSpc>
                  <a:spcPts val="2841"/>
                </a:lnSpc>
              </a:pPr>
              <a:endParaRPr/>
            </a:p>
          </p:txBody>
        </p:sp>
      </p:grpSp>
      <p:grpSp>
        <p:nvGrpSpPr>
          <p:cNvPr id="6" name="Group 6"/>
          <p:cNvGrpSpPr/>
          <p:nvPr/>
        </p:nvGrpSpPr>
        <p:grpSpPr>
          <a:xfrm>
            <a:off x="9047029" y="5048250"/>
            <a:ext cx="1303155" cy="1303155"/>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000000">
                <a:alpha val="0"/>
              </a:srgbClr>
            </a:solidFill>
            <a:ln w="28575" cap="sq">
              <a:solidFill>
                <a:srgbClr val="FF5F00"/>
              </a:solidFill>
              <a:prstDash val="solid"/>
              <a:miter/>
            </a:ln>
          </p:spPr>
          <p:txBody>
            <a:bodyPr/>
            <a:lstStyle/>
            <a:p>
              <a:endParaRPr lang="en-US"/>
            </a:p>
          </p:txBody>
        </p:sp>
        <p:sp>
          <p:nvSpPr>
            <p:cNvPr id="8" name="TextBox 8"/>
            <p:cNvSpPr txBox="1"/>
            <p:nvPr/>
          </p:nvSpPr>
          <p:spPr>
            <a:xfrm>
              <a:off x="76200" y="85725"/>
              <a:ext cx="660400" cy="650875"/>
            </a:xfrm>
            <a:prstGeom prst="rect">
              <a:avLst/>
            </a:prstGeom>
          </p:spPr>
          <p:txBody>
            <a:bodyPr lIns="50800" tIns="50800" rIns="50800" bIns="50800" rtlCol="0" anchor="ctr"/>
            <a:lstStyle/>
            <a:p>
              <a:pPr algn="ctr">
                <a:lnSpc>
                  <a:spcPts val="2841"/>
                </a:lnSpc>
              </a:pPr>
              <a:endParaRPr/>
            </a:p>
          </p:txBody>
        </p:sp>
      </p:grpSp>
      <p:grpSp>
        <p:nvGrpSpPr>
          <p:cNvPr id="9" name="Group 9"/>
          <p:cNvGrpSpPr/>
          <p:nvPr/>
        </p:nvGrpSpPr>
        <p:grpSpPr>
          <a:xfrm>
            <a:off x="2239752" y="6429031"/>
            <a:ext cx="1303155" cy="1303155"/>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000000">
                <a:alpha val="0"/>
              </a:srgbClr>
            </a:solidFill>
            <a:ln w="28575" cap="sq">
              <a:solidFill>
                <a:srgbClr val="FF5F00"/>
              </a:solidFill>
              <a:prstDash val="solid"/>
              <a:miter/>
            </a:ln>
          </p:spPr>
          <p:txBody>
            <a:bodyPr/>
            <a:lstStyle/>
            <a:p>
              <a:endParaRPr lang="en-US"/>
            </a:p>
          </p:txBody>
        </p:sp>
        <p:sp>
          <p:nvSpPr>
            <p:cNvPr id="11" name="TextBox 11"/>
            <p:cNvSpPr txBox="1"/>
            <p:nvPr/>
          </p:nvSpPr>
          <p:spPr>
            <a:xfrm>
              <a:off x="76200" y="85725"/>
              <a:ext cx="660400" cy="650875"/>
            </a:xfrm>
            <a:prstGeom prst="rect">
              <a:avLst/>
            </a:prstGeom>
          </p:spPr>
          <p:txBody>
            <a:bodyPr lIns="50800" tIns="50800" rIns="50800" bIns="50800" rtlCol="0" anchor="ctr"/>
            <a:lstStyle/>
            <a:p>
              <a:pPr algn="ctr">
                <a:lnSpc>
                  <a:spcPts val="2841"/>
                </a:lnSpc>
              </a:pPr>
              <a:endParaRPr/>
            </a:p>
          </p:txBody>
        </p:sp>
      </p:grpSp>
      <p:grpSp>
        <p:nvGrpSpPr>
          <p:cNvPr id="12" name="Group 12"/>
          <p:cNvGrpSpPr/>
          <p:nvPr/>
        </p:nvGrpSpPr>
        <p:grpSpPr>
          <a:xfrm>
            <a:off x="2433466" y="7750521"/>
            <a:ext cx="1303155" cy="1303155"/>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solidFill>
              <a:srgbClr val="000000">
                <a:alpha val="0"/>
              </a:srgbClr>
            </a:solidFill>
            <a:ln w="28575" cap="sq">
              <a:solidFill>
                <a:srgbClr val="FF5F00"/>
              </a:solidFill>
              <a:prstDash val="solid"/>
              <a:miter/>
            </a:ln>
          </p:spPr>
          <p:txBody>
            <a:bodyPr/>
            <a:lstStyle/>
            <a:p>
              <a:endParaRPr lang="en-US"/>
            </a:p>
          </p:txBody>
        </p:sp>
        <p:sp>
          <p:nvSpPr>
            <p:cNvPr id="14" name="TextBox 14"/>
            <p:cNvSpPr txBox="1"/>
            <p:nvPr/>
          </p:nvSpPr>
          <p:spPr>
            <a:xfrm>
              <a:off x="76200" y="85725"/>
              <a:ext cx="660400" cy="650875"/>
            </a:xfrm>
            <a:prstGeom prst="rect">
              <a:avLst/>
            </a:prstGeom>
          </p:spPr>
          <p:txBody>
            <a:bodyPr lIns="50800" tIns="50800" rIns="50800" bIns="50800" rtlCol="0" anchor="ctr"/>
            <a:lstStyle/>
            <a:p>
              <a:pPr algn="ctr">
                <a:lnSpc>
                  <a:spcPts val="2841"/>
                </a:lnSpc>
              </a:pPr>
              <a:endParaRPr/>
            </a:p>
          </p:txBody>
        </p:sp>
      </p:grpSp>
      <p:grpSp>
        <p:nvGrpSpPr>
          <p:cNvPr id="15" name="Group 15"/>
          <p:cNvGrpSpPr/>
          <p:nvPr/>
        </p:nvGrpSpPr>
        <p:grpSpPr>
          <a:xfrm>
            <a:off x="14694277" y="3426697"/>
            <a:ext cx="2772308" cy="2924708"/>
            <a:chOff x="0" y="0"/>
            <a:chExt cx="812800" cy="857481"/>
          </a:xfrm>
        </p:grpSpPr>
        <p:sp>
          <p:nvSpPr>
            <p:cNvPr id="16" name="Freeform 16"/>
            <p:cNvSpPr/>
            <p:nvPr/>
          </p:nvSpPr>
          <p:spPr>
            <a:xfrm>
              <a:off x="0" y="0"/>
              <a:ext cx="812800" cy="857481"/>
            </a:xfrm>
            <a:custGeom>
              <a:avLst/>
              <a:gdLst/>
              <a:ahLst/>
              <a:cxnLst/>
              <a:rect l="l" t="t" r="r" b="b"/>
              <a:pathLst>
                <a:path w="812800" h="857481">
                  <a:moveTo>
                    <a:pt x="406400" y="0"/>
                  </a:moveTo>
                  <a:cubicBezTo>
                    <a:pt x="181951" y="0"/>
                    <a:pt x="0" y="191954"/>
                    <a:pt x="0" y="428741"/>
                  </a:cubicBezTo>
                  <a:cubicBezTo>
                    <a:pt x="0" y="665528"/>
                    <a:pt x="181951" y="857481"/>
                    <a:pt x="406400" y="857481"/>
                  </a:cubicBezTo>
                  <a:cubicBezTo>
                    <a:pt x="630849" y="857481"/>
                    <a:pt x="812800" y="665528"/>
                    <a:pt x="812800" y="428741"/>
                  </a:cubicBezTo>
                  <a:cubicBezTo>
                    <a:pt x="812800" y="191954"/>
                    <a:pt x="630849" y="0"/>
                    <a:pt x="406400" y="0"/>
                  </a:cubicBezTo>
                  <a:close/>
                </a:path>
              </a:pathLst>
            </a:custGeom>
            <a:solidFill>
              <a:srgbClr val="DCF2FA"/>
            </a:solidFill>
            <a:ln cap="sq">
              <a:noFill/>
              <a:prstDash val="solid"/>
              <a:miter/>
            </a:ln>
          </p:spPr>
          <p:txBody>
            <a:bodyPr/>
            <a:lstStyle/>
            <a:p>
              <a:endParaRPr lang="en-US"/>
            </a:p>
          </p:txBody>
        </p:sp>
        <p:sp>
          <p:nvSpPr>
            <p:cNvPr id="17" name="TextBox 17"/>
            <p:cNvSpPr txBox="1"/>
            <p:nvPr/>
          </p:nvSpPr>
          <p:spPr>
            <a:xfrm>
              <a:off x="76200" y="61339"/>
              <a:ext cx="660400" cy="715754"/>
            </a:xfrm>
            <a:prstGeom prst="rect">
              <a:avLst/>
            </a:prstGeom>
          </p:spPr>
          <p:txBody>
            <a:bodyPr lIns="50800" tIns="50800" rIns="50800" bIns="50800" rtlCol="0" anchor="ctr"/>
            <a:lstStyle/>
            <a:p>
              <a:pPr algn="ctr">
                <a:lnSpc>
                  <a:spcPts val="2600"/>
                </a:lnSpc>
              </a:pPr>
              <a:endParaRPr/>
            </a:p>
          </p:txBody>
        </p:sp>
      </p:grpSp>
      <p:grpSp>
        <p:nvGrpSpPr>
          <p:cNvPr id="18" name="Group 18"/>
          <p:cNvGrpSpPr/>
          <p:nvPr/>
        </p:nvGrpSpPr>
        <p:grpSpPr>
          <a:xfrm>
            <a:off x="15020229" y="3506443"/>
            <a:ext cx="2289989" cy="2289989"/>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C844"/>
            </a:solidFill>
            <a:ln cap="sq">
              <a:noFill/>
              <a:prstDash val="solid"/>
              <a:miter/>
            </a:ln>
          </p:spPr>
          <p:txBody>
            <a:bodyPr/>
            <a:lstStyle/>
            <a:p>
              <a:endParaRPr lang="en-US"/>
            </a:p>
          </p:txBody>
        </p:sp>
        <p:sp>
          <p:nvSpPr>
            <p:cNvPr id="20" name="TextBox 20"/>
            <p:cNvSpPr txBox="1"/>
            <p:nvPr/>
          </p:nvSpPr>
          <p:spPr>
            <a:xfrm>
              <a:off x="76200" y="57150"/>
              <a:ext cx="660400" cy="679450"/>
            </a:xfrm>
            <a:prstGeom prst="rect">
              <a:avLst/>
            </a:prstGeom>
          </p:spPr>
          <p:txBody>
            <a:bodyPr lIns="50800" tIns="50800" rIns="50800" bIns="50800" rtlCol="0" anchor="ctr"/>
            <a:lstStyle/>
            <a:p>
              <a:pPr algn="ctr">
                <a:lnSpc>
                  <a:spcPts val="2600"/>
                </a:lnSpc>
              </a:pPr>
              <a:endParaRPr/>
            </a:p>
          </p:txBody>
        </p:sp>
      </p:grpSp>
      <p:sp>
        <p:nvSpPr>
          <p:cNvPr id="21" name="Freeform 21"/>
          <p:cNvSpPr/>
          <p:nvPr/>
        </p:nvSpPr>
        <p:spPr>
          <a:xfrm>
            <a:off x="14915420" y="5112147"/>
            <a:ext cx="2499608" cy="975542"/>
          </a:xfrm>
          <a:custGeom>
            <a:avLst/>
            <a:gdLst/>
            <a:ahLst/>
            <a:cxnLst/>
            <a:rect l="l" t="t" r="r" b="b"/>
            <a:pathLst>
              <a:path w="2499608" h="975542">
                <a:moveTo>
                  <a:pt x="0" y="0"/>
                </a:moveTo>
                <a:lnTo>
                  <a:pt x="2499608" y="0"/>
                </a:lnTo>
                <a:lnTo>
                  <a:pt x="2499608" y="975542"/>
                </a:lnTo>
                <a:lnTo>
                  <a:pt x="0" y="975542"/>
                </a:lnTo>
                <a:lnTo>
                  <a:pt x="0" y="0"/>
                </a:lnTo>
                <a:close/>
              </a:path>
            </a:pathLst>
          </a:custGeom>
          <a:blipFill>
            <a:blip r:embed="rId3"/>
            <a:stretch>
              <a:fillRect/>
            </a:stretch>
          </a:blipFill>
        </p:spPr>
        <p:txBody>
          <a:bodyPr/>
          <a:lstStyle/>
          <a:p>
            <a:endParaRPr lang="en-US"/>
          </a:p>
        </p:txBody>
      </p:sp>
      <p:sp>
        <p:nvSpPr>
          <p:cNvPr id="22" name="TextBox 22"/>
          <p:cNvSpPr txBox="1"/>
          <p:nvPr/>
        </p:nvSpPr>
        <p:spPr>
          <a:xfrm>
            <a:off x="15474634" y="3706611"/>
            <a:ext cx="1348307" cy="1737894"/>
          </a:xfrm>
          <a:prstGeom prst="rect">
            <a:avLst/>
          </a:prstGeom>
        </p:spPr>
        <p:txBody>
          <a:bodyPr lIns="0" tIns="0" rIns="0" bIns="0" rtlCol="0" anchor="t">
            <a:spAutoFit/>
          </a:bodyPr>
          <a:lstStyle/>
          <a:p>
            <a:pPr algn="ctr">
              <a:lnSpc>
                <a:spcPts val="8551"/>
              </a:lnSpc>
            </a:pPr>
            <a:r>
              <a:rPr lang="en-US" sz="7773" b="1" spc="171">
                <a:solidFill>
                  <a:srgbClr val="003A5D"/>
                </a:solidFill>
                <a:latin typeface="Montserrat 1 Bold"/>
                <a:ea typeface="Montserrat 1 Bold"/>
                <a:cs typeface="Montserrat 1 Bold"/>
                <a:sym typeface="Montserrat 1 Bold"/>
              </a:rPr>
              <a:t>4</a:t>
            </a:r>
          </a:p>
          <a:p>
            <a:pPr marL="0" lvl="0" indent="0" algn="ctr">
              <a:lnSpc>
                <a:spcPts val="2672"/>
              </a:lnSpc>
            </a:pPr>
            <a:r>
              <a:rPr lang="en-US" sz="2429" b="1" spc="53">
                <a:solidFill>
                  <a:srgbClr val="003A5D"/>
                </a:solidFill>
                <a:latin typeface="Montserrat 1 Bold"/>
                <a:ea typeface="Montserrat 1 Bold"/>
                <a:cs typeface="Montserrat 1 Bold"/>
                <a:sym typeface="Montserrat 1 Bold"/>
              </a:rPr>
              <a:t>NEW CITIES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3A5D"/>
        </a:solidFill>
        <a:effectLst/>
      </p:bgPr>
    </p:bg>
    <p:spTree>
      <p:nvGrpSpPr>
        <p:cNvPr id="1" name=""/>
        <p:cNvGrpSpPr/>
        <p:nvPr/>
      </p:nvGrpSpPr>
      <p:grpSpPr>
        <a:xfrm>
          <a:off x="0" y="0"/>
          <a:ext cx="0" cy="0"/>
          <a:chOff x="0" y="0"/>
          <a:chExt cx="0" cy="0"/>
        </a:xfrm>
      </p:grpSpPr>
      <p:sp>
        <p:nvSpPr>
          <p:cNvPr id="2" name="Freeform 2"/>
          <p:cNvSpPr/>
          <p:nvPr/>
        </p:nvSpPr>
        <p:spPr>
          <a:xfrm>
            <a:off x="15416698" y="8389190"/>
            <a:ext cx="2367305" cy="1402945"/>
          </a:xfrm>
          <a:custGeom>
            <a:avLst/>
            <a:gdLst/>
            <a:ahLst/>
            <a:cxnLst/>
            <a:rect l="l" t="t" r="r" b="b"/>
            <a:pathLst>
              <a:path w="2367305" h="1402945">
                <a:moveTo>
                  <a:pt x="0" y="0"/>
                </a:moveTo>
                <a:lnTo>
                  <a:pt x="2367305" y="0"/>
                </a:lnTo>
                <a:lnTo>
                  <a:pt x="2367305" y="1402945"/>
                </a:lnTo>
                <a:lnTo>
                  <a:pt x="0" y="1402945"/>
                </a:lnTo>
                <a:lnTo>
                  <a:pt x="0" y="0"/>
                </a:lnTo>
                <a:close/>
              </a:path>
            </a:pathLst>
          </a:custGeom>
          <a:blipFill>
            <a:blip r:embed="rId3"/>
            <a:stretch>
              <a:fillRect/>
            </a:stretch>
          </a:blipFill>
        </p:spPr>
        <p:txBody>
          <a:bodyPr/>
          <a:lstStyle/>
          <a:p>
            <a:endParaRPr lang="en-US"/>
          </a:p>
        </p:txBody>
      </p:sp>
      <p:sp>
        <p:nvSpPr>
          <p:cNvPr id="3" name="AutoShape 3"/>
          <p:cNvSpPr/>
          <p:nvPr/>
        </p:nvSpPr>
        <p:spPr>
          <a:xfrm>
            <a:off x="15156638" y="0"/>
            <a:ext cx="3131362" cy="2190750"/>
          </a:xfrm>
          <a:prstGeom prst="rect">
            <a:avLst/>
          </a:prstGeom>
          <a:solidFill>
            <a:srgbClr val="FFC844"/>
          </a:solidFill>
        </p:spPr>
        <p:txBody>
          <a:bodyPr/>
          <a:lstStyle/>
          <a:p>
            <a:endParaRPr lang="en-US"/>
          </a:p>
        </p:txBody>
      </p:sp>
      <p:sp>
        <p:nvSpPr>
          <p:cNvPr id="4" name="Freeform 4"/>
          <p:cNvSpPr/>
          <p:nvPr/>
        </p:nvSpPr>
        <p:spPr>
          <a:xfrm>
            <a:off x="15640215" y="650189"/>
            <a:ext cx="2183930" cy="890371"/>
          </a:xfrm>
          <a:custGeom>
            <a:avLst/>
            <a:gdLst/>
            <a:ahLst/>
            <a:cxnLst/>
            <a:rect l="l" t="t" r="r" b="b"/>
            <a:pathLst>
              <a:path w="2183930" h="890371">
                <a:moveTo>
                  <a:pt x="0" y="0"/>
                </a:moveTo>
                <a:lnTo>
                  <a:pt x="2183930" y="0"/>
                </a:lnTo>
                <a:lnTo>
                  <a:pt x="2183930" y="890372"/>
                </a:lnTo>
                <a:lnTo>
                  <a:pt x="0" y="890372"/>
                </a:lnTo>
                <a:lnTo>
                  <a:pt x="0" y="0"/>
                </a:lnTo>
                <a:close/>
              </a:path>
            </a:pathLst>
          </a:custGeom>
          <a:blipFill>
            <a:blip r:embed="rId4"/>
            <a:stretch>
              <a:fillRect/>
            </a:stretch>
          </a:blipFill>
        </p:spPr>
        <p:txBody>
          <a:bodyPr/>
          <a:lstStyle/>
          <a:p>
            <a:endParaRPr lang="en-US"/>
          </a:p>
        </p:txBody>
      </p:sp>
      <p:sp>
        <p:nvSpPr>
          <p:cNvPr id="5" name="Freeform 5"/>
          <p:cNvSpPr/>
          <p:nvPr/>
        </p:nvSpPr>
        <p:spPr>
          <a:xfrm>
            <a:off x="1028700" y="435937"/>
            <a:ext cx="12875386" cy="9415126"/>
          </a:xfrm>
          <a:custGeom>
            <a:avLst/>
            <a:gdLst/>
            <a:ahLst/>
            <a:cxnLst/>
            <a:rect l="l" t="t" r="r" b="b"/>
            <a:pathLst>
              <a:path w="12875386" h="9415126">
                <a:moveTo>
                  <a:pt x="0" y="0"/>
                </a:moveTo>
                <a:lnTo>
                  <a:pt x="12875386" y="0"/>
                </a:lnTo>
                <a:lnTo>
                  <a:pt x="12875386" y="9415126"/>
                </a:lnTo>
                <a:lnTo>
                  <a:pt x="0" y="941512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pic>
        <p:nvPicPr>
          <p:cNvPr id="6" name="Picture 6"/>
          <p:cNvPicPr>
            <a:picLocks noChangeAspect="1"/>
          </p:cNvPicPr>
          <p:nvPr>
            <a:videoFile r:link="rId1"/>
          </p:nvPr>
        </p:nvPicPr>
        <p:blipFill>
          <a:blip r:embed="rId7"/>
          <a:stretch>
            <a:fillRect/>
          </a:stretch>
        </p:blipFill>
        <p:spPr>
          <a:xfrm>
            <a:off x="1557210" y="1702675"/>
            <a:ext cx="11797503" cy="663091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3A5D"/>
        </a:solidFill>
        <a:effectLst/>
      </p:bgPr>
    </p:bg>
    <p:spTree>
      <p:nvGrpSpPr>
        <p:cNvPr id="1" name=""/>
        <p:cNvGrpSpPr/>
        <p:nvPr/>
      </p:nvGrpSpPr>
      <p:grpSpPr>
        <a:xfrm>
          <a:off x="0" y="0"/>
          <a:ext cx="0" cy="0"/>
          <a:chOff x="0" y="0"/>
          <a:chExt cx="0" cy="0"/>
        </a:xfrm>
      </p:grpSpPr>
      <p:sp>
        <p:nvSpPr>
          <p:cNvPr id="2" name="Freeform 2"/>
          <p:cNvSpPr/>
          <p:nvPr/>
        </p:nvSpPr>
        <p:spPr>
          <a:xfrm>
            <a:off x="15937626" y="8789890"/>
            <a:ext cx="2017596" cy="1195696"/>
          </a:xfrm>
          <a:custGeom>
            <a:avLst/>
            <a:gdLst/>
            <a:ahLst/>
            <a:cxnLst/>
            <a:rect l="l" t="t" r="r" b="b"/>
            <a:pathLst>
              <a:path w="2017596" h="1195696">
                <a:moveTo>
                  <a:pt x="0" y="0"/>
                </a:moveTo>
                <a:lnTo>
                  <a:pt x="2017596" y="0"/>
                </a:lnTo>
                <a:lnTo>
                  <a:pt x="2017596" y="1195696"/>
                </a:lnTo>
                <a:lnTo>
                  <a:pt x="0" y="1195696"/>
                </a:lnTo>
                <a:lnTo>
                  <a:pt x="0" y="0"/>
                </a:lnTo>
                <a:close/>
              </a:path>
            </a:pathLst>
          </a:custGeom>
          <a:blipFill>
            <a:blip r:embed="rId2"/>
            <a:stretch>
              <a:fillRect/>
            </a:stretch>
          </a:blipFill>
        </p:spPr>
        <p:txBody>
          <a:bodyPr/>
          <a:lstStyle/>
          <a:p>
            <a:endParaRPr lang="en-US"/>
          </a:p>
        </p:txBody>
      </p:sp>
      <p:sp>
        <p:nvSpPr>
          <p:cNvPr id="3" name="AutoShape 3"/>
          <p:cNvSpPr/>
          <p:nvPr/>
        </p:nvSpPr>
        <p:spPr>
          <a:xfrm>
            <a:off x="15156638" y="0"/>
            <a:ext cx="3131362" cy="2190750"/>
          </a:xfrm>
          <a:prstGeom prst="rect">
            <a:avLst/>
          </a:prstGeom>
          <a:solidFill>
            <a:srgbClr val="FE4C00"/>
          </a:solidFill>
        </p:spPr>
        <p:txBody>
          <a:bodyPr/>
          <a:lstStyle/>
          <a:p>
            <a:endParaRPr lang="en-US"/>
          </a:p>
        </p:txBody>
      </p:sp>
      <p:sp>
        <p:nvSpPr>
          <p:cNvPr id="4" name="Freeform 4"/>
          <p:cNvSpPr/>
          <p:nvPr/>
        </p:nvSpPr>
        <p:spPr>
          <a:xfrm>
            <a:off x="15640215" y="650189"/>
            <a:ext cx="2183930" cy="890371"/>
          </a:xfrm>
          <a:custGeom>
            <a:avLst/>
            <a:gdLst/>
            <a:ahLst/>
            <a:cxnLst/>
            <a:rect l="l" t="t" r="r" b="b"/>
            <a:pathLst>
              <a:path w="2183930" h="890371">
                <a:moveTo>
                  <a:pt x="0" y="0"/>
                </a:moveTo>
                <a:lnTo>
                  <a:pt x="2183930" y="0"/>
                </a:lnTo>
                <a:lnTo>
                  <a:pt x="2183930" y="890372"/>
                </a:lnTo>
                <a:lnTo>
                  <a:pt x="0" y="890372"/>
                </a:lnTo>
                <a:lnTo>
                  <a:pt x="0" y="0"/>
                </a:lnTo>
                <a:close/>
              </a:path>
            </a:pathLst>
          </a:custGeom>
          <a:blipFill>
            <a:blip r:embed="rId3"/>
            <a:stretch>
              <a:fillRect/>
            </a:stretch>
          </a:blipFill>
        </p:spPr>
        <p:txBody>
          <a:bodyPr/>
          <a:lstStyle/>
          <a:p>
            <a:endParaRPr lang="en-US"/>
          </a:p>
        </p:txBody>
      </p:sp>
      <p:grpSp>
        <p:nvGrpSpPr>
          <p:cNvPr id="5" name="Group 5"/>
          <p:cNvGrpSpPr/>
          <p:nvPr/>
        </p:nvGrpSpPr>
        <p:grpSpPr>
          <a:xfrm>
            <a:off x="5195388" y="-283022"/>
            <a:ext cx="18158814" cy="10570022"/>
            <a:chOff x="0" y="0"/>
            <a:chExt cx="1047265" cy="609600"/>
          </a:xfrm>
        </p:grpSpPr>
        <p:sp>
          <p:nvSpPr>
            <p:cNvPr id="6" name="Freeform 6"/>
            <p:cNvSpPr/>
            <p:nvPr/>
          </p:nvSpPr>
          <p:spPr>
            <a:xfrm>
              <a:off x="0" y="0"/>
              <a:ext cx="1047265" cy="609600"/>
            </a:xfrm>
            <a:custGeom>
              <a:avLst/>
              <a:gdLst/>
              <a:ahLst/>
              <a:cxnLst/>
              <a:rect l="l" t="t" r="r" b="b"/>
              <a:pathLst>
                <a:path w="1047265" h="609600">
                  <a:moveTo>
                    <a:pt x="844065" y="0"/>
                  </a:moveTo>
                  <a:lnTo>
                    <a:pt x="0" y="0"/>
                  </a:lnTo>
                  <a:lnTo>
                    <a:pt x="203200" y="609600"/>
                  </a:lnTo>
                  <a:lnTo>
                    <a:pt x="1047265" y="609600"/>
                  </a:lnTo>
                  <a:lnTo>
                    <a:pt x="844065" y="0"/>
                  </a:lnTo>
                  <a:close/>
                </a:path>
              </a:pathLst>
            </a:custGeom>
            <a:blipFill>
              <a:blip r:embed="rId4"/>
              <a:stretch>
                <a:fillRect l="-3482"/>
              </a:stretch>
            </a:blipFill>
          </p:spPr>
          <p:txBody>
            <a:bodyPr/>
            <a:lstStyle/>
            <a:p>
              <a:endParaRPr lang="en-US"/>
            </a:p>
          </p:txBody>
        </p:sp>
      </p:grpSp>
      <p:grpSp>
        <p:nvGrpSpPr>
          <p:cNvPr id="7" name="Group 7"/>
          <p:cNvGrpSpPr/>
          <p:nvPr/>
        </p:nvGrpSpPr>
        <p:grpSpPr>
          <a:xfrm>
            <a:off x="1028700" y="8204923"/>
            <a:ext cx="5351302" cy="984992"/>
            <a:chOff x="0" y="0"/>
            <a:chExt cx="1826291" cy="336158"/>
          </a:xfrm>
        </p:grpSpPr>
        <p:sp>
          <p:nvSpPr>
            <p:cNvPr id="8" name="Freeform 8"/>
            <p:cNvSpPr/>
            <p:nvPr/>
          </p:nvSpPr>
          <p:spPr>
            <a:xfrm>
              <a:off x="0" y="0"/>
              <a:ext cx="1826291" cy="336158"/>
            </a:xfrm>
            <a:custGeom>
              <a:avLst/>
              <a:gdLst/>
              <a:ahLst/>
              <a:cxnLst/>
              <a:rect l="l" t="t" r="r" b="b"/>
              <a:pathLst>
                <a:path w="1826291" h="336158">
                  <a:moveTo>
                    <a:pt x="144674" y="0"/>
                  </a:moveTo>
                  <a:lnTo>
                    <a:pt x="1681618" y="0"/>
                  </a:lnTo>
                  <a:cubicBezTo>
                    <a:pt x="1719988" y="0"/>
                    <a:pt x="1756786" y="15242"/>
                    <a:pt x="1783917" y="42374"/>
                  </a:cubicBezTo>
                  <a:cubicBezTo>
                    <a:pt x="1811049" y="69505"/>
                    <a:pt x="1826291" y="106304"/>
                    <a:pt x="1826291" y="144674"/>
                  </a:cubicBezTo>
                  <a:lnTo>
                    <a:pt x="1826291" y="191484"/>
                  </a:lnTo>
                  <a:cubicBezTo>
                    <a:pt x="1826291" y="229854"/>
                    <a:pt x="1811049" y="266653"/>
                    <a:pt x="1783917" y="293784"/>
                  </a:cubicBezTo>
                  <a:cubicBezTo>
                    <a:pt x="1756786" y="320916"/>
                    <a:pt x="1719988" y="336158"/>
                    <a:pt x="1681618" y="336158"/>
                  </a:cubicBezTo>
                  <a:lnTo>
                    <a:pt x="144674" y="336158"/>
                  </a:lnTo>
                  <a:cubicBezTo>
                    <a:pt x="106304" y="336158"/>
                    <a:pt x="69505" y="320916"/>
                    <a:pt x="42374" y="293784"/>
                  </a:cubicBezTo>
                  <a:cubicBezTo>
                    <a:pt x="15242" y="266653"/>
                    <a:pt x="0" y="229854"/>
                    <a:pt x="0" y="191484"/>
                  </a:cubicBezTo>
                  <a:lnTo>
                    <a:pt x="0" y="144674"/>
                  </a:lnTo>
                  <a:cubicBezTo>
                    <a:pt x="0" y="106304"/>
                    <a:pt x="15242" y="69505"/>
                    <a:pt x="42374" y="42374"/>
                  </a:cubicBezTo>
                  <a:cubicBezTo>
                    <a:pt x="69505" y="15242"/>
                    <a:pt x="106304" y="0"/>
                    <a:pt x="144674" y="0"/>
                  </a:cubicBezTo>
                  <a:close/>
                </a:path>
              </a:pathLst>
            </a:custGeom>
            <a:solidFill>
              <a:srgbClr val="FF5F00"/>
            </a:solidFill>
          </p:spPr>
          <p:txBody>
            <a:bodyPr/>
            <a:lstStyle/>
            <a:p>
              <a:endParaRPr lang="en-US"/>
            </a:p>
          </p:txBody>
        </p:sp>
        <p:sp>
          <p:nvSpPr>
            <p:cNvPr id="9" name="TextBox 9"/>
            <p:cNvSpPr txBox="1"/>
            <p:nvPr/>
          </p:nvSpPr>
          <p:spPr>
            <a:xfrm>
              <a:off x="0" y="-19050"/>
              <a:ext cx="1826291" cy="355208"/>
            </a:xfrm>
            <a:prstGeom prst="rect">
              <a:avLst/>
            </a:prstGeom>
          </p:spPr>
          <p:txBody>
            <a:bodyPr lIns="50800" tIns="50800" rIns="50800" bIns="50800" rtlCol="0" anchor="ctr"/>
            <a:lstStyle/>
            <a:p>
              <a:pPr algn="ctr">
                <a:lnSpc>
                  <a:spcPts val="2600"/>
                </a:lnSpc>
              </a:pPr>
              <a:endParaRPr/>
            </a:p>
          </p:txBody>
        </p:sp>
      </p:grpSp>
      <p:sp>
        <p:nvSpPr>
          <p:cNvPr id="10" name="AutoShape 10"/>
          <p:cNvSpPr/>
          <p:nvPr/>
        </p:nvSpPr>
        <p:spPr>
          <a:xfrm>
            <a:off x="15156638" y="0"/>
            <a:ext cx="3131362" cy="2190750"/>
          </a:xfrm>
          <a:prstGeom prst="rect">
            <a:avLst/>
          </a:prstGeom>
          <a:solidFill>
            <a:srgbClr val="FE4C00"/>
          </a:solidFill>
        </p:spPr>
        <p:txBody>
          <a:bodyPr/>
          <a:lstStyle/>
          <a:p>
            <a:endParaRPr lang="en-US"/>
          </a:p>
        </p:txBody>
      </p:sp>
      <p:sp>
        <p:nvSpPr>
          <p:cNvPr id="11" name="Freeform 11"/>
          <p:cNvSpPr/>
          <p:nvPr/>
        </p:nvSpPr>
        <p:spPr>
          <a:xfrm>
            <a:off x="15640215" y="650189"/>
            <a:ext cx="2183930" cy="890371"/>
          </a:xfrm>
          <a:custGeom>
            <a:avLst/>
            <a:gdLst/>
            <a:ahLst/>
            <a:cxnLst/>
            <a:rect l="l" t="t" r="r" b="b"/>
            <a:pathLst>
              <a:path w="2183930" h="890371">
                <a:moveTo>
                  <a:pt x="0" y="0"/>
                </a:moveTo>
                <a:lnTo>
                  <a:pt x="2183930" y="0"/>
                </a:lnTo>
                <a:lnTo>
                  <a:pt x="2183930" y="890372"/>
                </a:lnTo>
                <a:lnTo>
                  <a:pt x="0" y="890372"/>
                </a:lnTo>
                <a:lnTo>
                  <a:pt x="0" y="0"/>
                </a:lnTo>
                <a:close/>
              </a:path>
            </a:pathLst>
          </a:custGeom>
          <a:blipFill>
            <a:blip r:embed="rId3"/>
            <a:stretch>
              <a:fillRect/>
            </a:stretch>
          </a:blipFill>
        </p:spPr>
        <p:txBody>
          <a:bodyPr/>
          <a:lstStyle/>
          <a:p>
            <a:endParaRPr lang="en-US"/>
          </a:p>
        </p:txBody>
      </p:sp>
      <p:sp>
        <p:nvSpPr>
          <p:cNvPr id="12" name="Freeform 12"/>
          <p:cNvSpPr/>
          <p:nvPr/>
        </p:nvSpPr>
        <p:spPr>
          <a:xfrm>
            <a:off x="15937626" y="8789890"/>
            <a:ext cx="2017596" cy="1195696"/>
          </a:xfrm>
          <a:custGeom>
            <a:avLst/>
            <a:gdLst/>
            <a:ahLst/>
            <a:cxnLst/>
            <a:rect l="l" t="t" r="r" b="b"/>
            <a:pathLst>
              <a:path w="2017596" h="1195696">
                <a:moveTo>
                  <a:pt x="0" y="0"/>
                </a:moveTo>
                <a:lnTo>
                  <a:pt x="2017596" y="0"/>
                </a:lnTo>
                <a:lnTo>
                  <a:pt x="2017596" y="1195696"/>
                </a:lnTo>
                <a:lnTo>
                  <a:pt x="0" y="1195696"/>
                </a:lnTo>
                <a:lnTo>
                  <a:pt x="0" y="0"/>
                </a:lnTo>
                <a:close/>
              </a:path>
            </a:pathLst>
          </a:custGeom>
          <a:blipFill>
            <a:blip r:embed="rId5"/>
            <a:stretch>
              <a:fillRect t="-1887" b="-1887"/>
            </a:stretch>
          </a:blipFill>
        </p:spPr>
        <p:txBody>
          <a:bodyPr/>
          <a:lstStyle/>
          <a:p>
            <a:endParaRPr lang="en-US"/>
          </a:p>
        </p:txBody>
      </p:sp>
      <p:sp>
        <p:nvSpPr>
          <p:cNvPr id="13" name="TextBox 13"/>
          <p:cNvSpPr txBox="1"/>
          <p:nvPr/>
        </p:nvSpPr>
        <p:spPr>
          <a:xfrm>
            <a:off x="1380660" y="8465475"/>
            <a:ext cx="4647382" cy="439604"/>
          </a:xfrm>
          <a:prstGeom prst="rect">
            <a:avLst/>
          </a:prstGeom>
        </p:spPr>
        <p:txBody>
          <a:bodyPr lIns="0" tIns="0" rIns="0" bIns="0" rtlCol="0" anchor="t">
            <a:spAutoFit/>
          </a:bodyPr>
          <a:lstStyle/>
          <a:p>
            <a:pPr algn="ctr">
              <a:lnSpc>
                <a:spcPts val="3511"/>
              </a:lnSpc>
            </a:pPr>
            <a:r>
              <a:rPr lang="en-US" sz="2701" b="1" spc="59">
                <a:solidFill>
                  <a:srgbClr val="FFFFFF"/>
                </a:solidFill>
                <a:latin typeface="Montserrat 1 Bold"/>
                <a:ea typeface="Montserrat 1 Bold"/>
                <a:cs typeface="Montserrat 1 Bold"/>
                <a:sym typeface="Montserrat 1 Bold"/>
              </a:rPr>
              <a:t>APPLY TODAY!</a:t>
            </a:r>
          </a:p>
        </p:txBody>
      </p:sp>
      <p:sp>
        <p:nvSpPr>
          <p:cNvPr id="14" name="TextBox 14"/>
          <p:cNvSpPr txBox="1"/>
          <p:nvPr/>
        </p:nvSpPr>
        <p:spPr>
          <a:xfrm>
            <a:off x="1028700" y="5124450"/>
            <a:ext cx="6992628" cy="1804958"/>
          </a:xfrm>
          <a:prstGeom prst="rect">
            <a:avLst/>
          </a:prstGeom>
        </p:spPr>
        <p:txBody>
          <a:bodyPr lIns="0" tIns="0" rIns="0" bIns="0" rtlCol="0" anchor="t">
            <a:spAutoFit/>
          </a:bodyPr>
          <a:lstStyle/>
          <a:p>
            <a:pPr algn="l">
              <a:lnSpc>
                <a:spcPts val="3656"/>
              </a:lnSpc>
            </a:pPr>
            <a:r>
              <a:rPr lang="en-US" sz="2812" b="1" spc="61">
                <a:solidFill>
                  <a:srgbClr val="FFC844"/>
                </a:solidFill>
                <a:latin typeface="Montserrat 1 Bold"/>
                <a:ea typeface="Montserrat 1 Bold"/>
                <a:cs typeface="Montserrat 1 Bold"/>
                <a:sym typeface="Montserrat 1 Bold"/>
              </a:rPr>
              <a:t>Here is our contact info:</a:t>
            </a:r>
          </a:p>
          <a:p>
            <a:pPr marL="607212" lvl="1" indent="-303606" algn="l">
              <a:lnSpc>
                <a:spcPts val="3656"/>
              </a:lnSpc>
              <a:buFont typeface="Arial"/>
              <a:buChar char="•"/>
            </a:pPr>
            <a:r>
              <a:rPr lang="en-US" sz="2812" b="1" spc="61">
                <a:solidFill>
                  <a:srgbClr val="FFFFFF"/>
                </a:solidFill>
                <a:latin typeface="Montserrat 1 Bold"/>
                <a:ea typeface="Montserrat 1 Bold"/>
                <a:cs typeface="Montserrat 1 Bold"/>
                <a:sym typeface="Montserrat 1 Bold"/>
              </a:rPr>
              <a:t>fddo@ciee.org</a:t>
            </a:r>
          </a:p>
          <a:p>
            <a:pPr marL="607212" lvl="1" indent="-303606" algn="l">
              <a:lnSpc>
                <a:spcPts val="3656"/>
              </a:lnSpc>
              <a:buFont typeface="Arial"/>
              <a:buChar char="•"/>
            </a:pPr>
            <a:r>
              <a:rPr lang="en-US" sz="2812" b="1" spc="61">
                <a:solidFill>
                  <a:srgbClr val="FFFFFF"/>
                </a:solidFill>
                <a:latin typeface="Montserrat 1 Bold"/>
                <a:ea typeface="Montserrat 1 Bold"/>
                <a:cs typeface="Montserrat 1 Bold"/>
                <a:sym typeface="Montserrat 1 Bold"/>
              </a:rPr>
              <a:t>ciee.org/fddo</a:t>
            </a:r>
          </a:p>
          <a:p>
            <a:pPr marL="607212" lvl="1" indent="-303606" algn="l">
              <a:lnSpc>
                <a:spcPts val="3656"/>
              </a:lnSpc>
              <a:buFont typeface="Arial"/>
              <a:buChar char="•"/>
            </a:pPr>
            <a:r>
              <a:rPr lang="en-US" sz="2812" b="1" spc="61">
                <a:solidFill>
                  <a:srgbClr val="FFFFFF"/>
                </a:solidFill>
                <a:latin typeface="Montserrat 1 Bold"/>
                <a:ea typeface="Montserrat 1 Bold"/>
                <a:cs typeface="Montserrat 1 Bold"/>
                <a:sym typeface="Montserrat 1 Bold"/>
              </a:rPr>
              <a:t>Instagram: @ciee.org</a:t>
            </a:r>
            <a:r>
              <a:rPr lang="en-US" sz="2812" spc="61">
                <a:solidFill>
                  <a:srgbClr val="FFFFFF"/>
                </a:solidFill>
                <a:latin typeface="Montserrat 1"/>
                <a:ea typeface="Montserrat 1"/>
                <a:cs typeface="Montserrat 1"/>
                <a:sym typeface="Montserrat 1"/>
              </a:rPr>
              <a:t> </a:t>
            </a:r>
          </a:p>
        </p:txBody>
      </p:sp>
      <p:sp>
        <p:nvSpPr>
          <p:cNvPr id="15" name="TextBox 15"/>
          <p:cNvSpPr txBox="1"/>
          <p:nvPr/>
        </p:nvSpPr>
        <p:spPr>
          <a:xfrm>
            <a:off x="1028700" y="2382712"/>
            <a:ext cx="4499084" cy="2364105"/>
          </a:xfrm>
          <a:prstGeom prst="rect">
            <a:avLst/>
          </a:prstGeom>
        </p:spPr>
        <p:txBody>
          <a:bodyPr lIns="0" tIns="0" rIns="0" bIns="0" rtlCol="0" anchor="t">
            <a:spAutoFit/>
          </a:bodyPr>
          <a:lstStyle/>
          <a:p>
            <a:pPr marL="0" lvl="0" indent="0" algn="l">
              <a:lnSpc>
                <a:spcPts val="9359"/>
              </a:lnSpc>
              <a:spcBef>
                <a:spcPct val="0"/>
              </a:spcBef>
            </a:pPr>
            <a:r>
              <a:rPr lang="en-US" sz="7999" b="1" spc="175">
                <a:solidFill>
                  <a:srgbClr val="FFFFFF"/>
                </a:solidFill>
                <a:latin typeface="Montserrat 1 Bold"/>
                <a:ea typeface="Montserrat 1 Bold"/>
                <a:cs typeface="Montserrat 1 Bold"/>
                <a:sym typeface="Montserrat 1 Bold"/>
              </a:rPr>
              <a:t>KEEP IN TOUCH</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6646"/>
        </a:solidFill>
        <a:effectLst/>
      </p:bgPr>
    </p:bg>
    <p:spTree>
      <p:nvGrpSpPr>
        <p:cNvPr id="1" name=""/>
        <p:cNvGrpSpPr/>
        <p:nvPr/>
      </p:nvGrpSpPr>
      <p:grpSpPr>
        <a:xfrm>
          <a:off x="0" y="0"/>
          <a:ext cx="0" cy="0"/>
          <a:chOff x="0" y="0"/>
          <a:chExt cx="0" cy="0"/>
        </a:xfrm>
      </p:grpSpPr>
      <p:sp>
        <p:nvSpPr>
          <p:cNvPr id="2" name="TextBox 2"/>
          <p:cNvSpPr txBox="1"/>
          <p:nvPr/>
        </p:nvSpPr>
        <p:spPr>
          <a:xfrm>
            <a:off x="1028700" y="6486096"/>
            <a:ext cx="16230600" cy="2113028"/>
          </a:xfrm>
          <a:prstGeom prst="rect">
            <a:avLst/>
          </a:prstGeom>
        </p:spPr>
        <p:txBody>
          <a:bodyPr lIns="0" tIns="0" rIns="0" bIns="0" rtlCol="0" anchor="t">
            <a:spAutoFit/>
          </a:bodyPr>
          <a:lstStyle/>
          <a:p>
            <a:pPr algn="ctr">
              <a:lnSpc>
                <a:spcPts val="8307"/>
              </a:lnSpc>
            </a:pPr>
            <a:r>
              <a:rPr lang="en-US" sz="7100" b="1" spc="156">
                <a:solidFill>
                  <a:srgbClr val="FFFFFF"/>
                </a:solidFill>
                <a:latin typeface="Montserrat 1 Bold"/>
                <a:ea typeface="Montserrat 1 Bold"/>
                <a:cs typeface="Montserrat 1 Bold"/>
                <a:sym typeface="Montserrat 1 Bold"/>
              </a:rPr>
              <a:t>THANK YOU</a:t>
            </a:r>
          </a:p>
          <a:p>
            <a:pPr marL="0" lvl="0" indent="0" algn="ctr">
              <a:lnSpc>
                <a:spcPts val="8307"/>
              </a:lnSpc>
            </a:pPr>
            <a:r>
              <a:rPr lang="en-US" sz="7100" b="1" spc="156">
                <a:solidFill>
                  <a:srgbClr val="FFFFFF"/>
                </a:solidFill>
                <a:latin typeface="Montserrat 1 Bold"/>
                <a:ea typeface="Montserrat 1 Bold"/>
                <a:cs typeface="Montserrat 1 Bold"/>
                <a:sym typeface="Montserrat 1 Bold"/>
              </a:rPr>
              <a:t>DEADLINE: JANUARY 9, 2026</a:t>
            </a:r>
          </a:p>
        </p:txBody>
      </p:sp>
      <p:sp>
        <p:nvSpPr>
          <p:cNvPr id="3" name="Freeform 3"/>
          <p:cNvSpPr/>
          <p:nvPr/>
        </p:nvSpPr>
        <p:spPr>
          <a:xfrm>
            <a:off x="6669189" y="740813"/>
            <a:ext cx="4949622" cy="5461652"/>
          </a:xfrm>
          <a:custGeom>
            <a:avLst/>
            <a:gdLst/>
            <a:ahLst/>
            <a:cxnLst/>
            <a:rect l="l" t="t" r="r" b="b"/>
            <a:pathLst>
              <a:path w="4949622" h="5461652">
                <a:moveTo>
                  <a:pt x="0" y="0"/>
                </a:moveTo>
                <a:lnTo>
                  <a:pt x="4949622" y="0"/>
                </a:lnTo>
                <a:lnTo>
                  <a:pt x="4949622" y="5461652"/>
                </a:lnTo>
                <a:lnTo>
                  <a:pt x="0" y="5461652"/>
                </a:lnTo>
                <a:lnTo>
                  <a:pt x="0" y="0"/>
                </a:lnTo>
                <a:close/>
              </a:path>
            </a:pathLst>
          </a:custGeom>
          <a:blipFill>
            <a:blip r:embed="rId2"/>
            <a:stretch>
              <a:fillRect/>
            </a:stretch>
          </a:blipFill>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3A5D"/>
        </a:solidFill>
        <a:effectLst/>
      </p:bgPr>
    </p:bg>
    <p:spTree>
      <p:nvGrpSpPr>
        <p:cNvPr id="1" name=""/>
        <p:cNvGrpSpPr/>
        <p:nvPr/>
      </p:nvGrpSpPr>
      <p:grpSpPr>
        <a:xfrm>
          <a:off x="0" y="0"/>
          <a:ext cx="0" cy="0"/>
          <a:chOff x="0" y="0"/>
          <a:chExt cx="0" cy="0"/>
        </a:xfrm>
      </p:grpSpPr>
      <p:grpSp>
        <p:nvGrpSpPr>
          <p:cNvPr id="2" name="Group 2"/>
          <p:cNvGrpSpPr/>
          <p:nvPr/>
        </p:nvGrpSpPr>
        <p:grpSpPr>
          <a:xfrm>
            <a:off x="2035023" y="-141511"/>
            <a:ext cx="18158814" cy="10570022"/>
            <a:chOff x="0" y="0"/>
            <a:chExt cx="1047265" cy="609600"/>
          </a:xfrm>
        </p:grpSpPr>
        <p:sp>
          <p:nvSpPr>
            <p:cNvPr id="3" name="Freeform 3"/>
            <p:cNvSpPr/>
            <p:nvPr/>
          </p:nvSpPr>
          <p:spPr>
            <a:xfrm>
              <a:off x="0" y="0"/>
              <a:ext cx="1047265" cy="609600"/>
            </a:xfrm>
            <a:custGeom>
              <a:avLst/>
              <a:gdLst/>
              <a:ahLst/>
              <a:cxnLst/>
              <a:rect l="l" t="t" r="r" b="b"/>
              <a:pathLst>
                <a:path w="1047265" h="609600">
                  <a:moveTo>
                    <a:pt x="844065" y="0"/>
                  </a:moveTo>
                  <a:lnTo>
                    <a:pt x="0" y="0"/>
                  </a:lnTo>
                  <a:lnTo>
                    <a:pt x="203200" y="609600"/>
                  </a:lnTo>
                  <a:lnTo>
                    <a:pt x="1047265" y="609600"/>
                  </a:lnTo>
                  <a:lnTo>
                    <a:pt x="844065" y="0"/>
                  </a:lnTo>
                  <a:close/>
                </a:path>
              </a:pathLst>
            </a:custGeom>
            <a:blipFill>
              <a:blip r:embed="rId2"/>
              <a:stretch>
                <a:fillRect t="-7229" b="-7229"/>
              </a:stretch>
            </a:blipFill>
          </p:spPr>
          <p:txBody>
            <a:bodyPr/>
            <a:lstStyle/>
            <a:p>
              <a:endParaRPr lang="en-US"/>
            </a:p>
          </p:txBody>
        </p:sp>
      </p:grpSp>
      <p:sp>
        <p:nvSpPr>
          <p:cNvPr id="4" name="Freeform 4"/>
          <p:cNvSpPr/>
          <p:nvPr/>
        </p:nvSpPr>
        <p:spPr>
          <a:xfrm>
            <a:off x="267041" y="5363658"/>
            <a:ext cx="3969438" cy="4380070"/>
          </a:xfrm>
          <a:custGeom>
            <a:avLst/>
            <a:gdLst/>
            <a:ahLst/>
            <a:cxnLst/>
            <a:rect l="l" t="t" r="r" b="b"/>
            <a:pathLst>
              <a:path w="3969438" h="4380070">
                <a:moveTo>
                  <a:pt x="0" y="0"/>
                </a:moveTo>
                <a:lnTo>
                  <a:pt x="3969438" y="0"/>
                </a:lnTo>
                <a:lnTo>
                  <a:pt x="3969438" y="4380070"/>
                </a:lnTo>
                <a:lnTo>
                  <a:pt x="0" y="4380070"/>
                </a:lnTo>
                <a:lnTo>
                  <a:pt x="0" y="0"/>
                </a:lnTo>
                <a:close/>
              </a:path>
            </a:pathLst>
          </a:custGeom>
          <a:blipFill>
            <a:blip r:embed="rId3"/>
            <a:stretch>
              <a:fillRect/>
            </a:stretch>
          </a:blipFill>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15156638" y="0"/>
            <a:ext cx="3131362" cy="2190750"/>
          </a:xfrm>
          <a:prstGeom prst="rect">
            <a:avLst/>
          </a:prstGeom>
          <a:solidFill>
            <a:srgbClr val="FE4C00"/>
          </a:solidFill>
        </p:spPr>
        <p:txBody>
          <a:bodyPr/>
          <a:lstStyle/>
          <a:p>
            <a:endParaRPr lang="en-US"/>
          </a:p>
        </p:txBody>
      </p:sp>
      <p:sp>
        <p:nvSpPr>
          <p:cNvPr id="3" name="Freeform 3"/>
          <p:cNvSpPr/>
          <p:nvPr/>
        </p:nvSpPr>
        <p:spPr>
          <a:xfrm>
            <a:off x="15640215" y="650189"/>
            <a:ext cx="2183930" cy="890371"/>
          </a:xfrm>
          <a:custGeom>
            <a:avLst/>
            <a:gdLst/>
            <a:ahLst/>
            <a:cxnLst/>
            <a:rect l="l" t="t" r="r" b="b"/>
            <a:pathLst>
              <a:path w="2183930" h="890371">
                <a:moveTo>
                  <a:pt x="0" y="0"/>
                </a:moveTo>
                <a:lnTo>
                  <a:pt x="2183930" y="0"/>
                </a:lnTo>
                <a:lnTo>
                  <a:pt x="2183930" y="890372"/>
                </a:lnTo>
                <a:lnTo>
                  <a:pt x="0" y="890372"/>
                </a:lnTo>
                <a:lnTo>
                  <a:pt x="0" y="0"/>
                </a:lnTo>
                <a:close/>
              </a:path>
            </a:pathLst>
          </a:custGeom>
          <a:blipFill>
            <a:blip r:embed="rId2"/>
            <a:stretch>
              <a:fillRect/>
            </a:stretch>
          </a:blipFill>
        </p:spPr>
        <p:txBody>
          <a:bodyPr/>
          <a:lstStyle/>
          <a:p>
            <a:endParaRPr lang="en-US"/>
          </a:p>
        </p:txBody>
      </p:sp>
      <p:sp>
        <p:nvSpPr>
          <p:cNvPr id="4" name="Freeform 4"/>
          <p:cNvSpPr/>
          <p:nvPr/>
        </p:nvSpPr>
        <p:spPr>
          <a:xfrm>
            <a:off x="11297950" y="2765506"/>
            <a:ext cx="5794906" cy="2006594"/>
          </a:xfrm>
          <a:custGeom>
            <a:avLst/>
            <a:gdLst/>
            <a:ahLst/>
            <a:cxnLst/>
            <a:rect l="l" t="t" r="r" b="b"/>
            <a:pathLst>
              <a:path w="5794906" h="2006594">
                <a:moveTo>
                  <a:pt x="0" y="0"/>
                </a:moveTo>
                <a:lnTo>
                  <a:pt x="5794905" y="0"/>
                </a:lnTo>
                <a:lnTo>
                  <a:pt x="5794905" y="2006595"/>
                </a:lnTo>
                <a:lnTo>
                  <a:pt x="0" y="2006595"/>
                </a:lnTo>
                <a:lnTo>
                  <a:pt x="0" y="0"/>
                </a:lnTo>
                <a:close/>
              </a:path>
            </a:pathLst>
          </a:custGeom>
          <a:blipFill>
            <a:blip r:embed="rId3"/>
            <a:stretch>
              <a:fillRect/>
            </a:stretch>
          </a:blipFill>
        </p:spPr>
        <p:txBody>
          <a:bodyPr/>
          <a:lstStyle/>
          <a:p>
            <a:endParaRPr lang="en-US"/>
          </a:p>
        </p:txBody>
      </p:sp>
      <p:sp>
        <p:nvSpPr>
          <p:cNvPr id="5" name="Freeform 5"/>
          <p:cNvSpPr/>
          <p:nvPr/>
        </p:nvSpPr>
        <p:spPr>
          <a:xfrm>
            <a:off x="11297950" y="7777535"/>
            <a:ext cx="5794906" cy="2096384"/>
          </a:xfrm>
          <a:custGeom>
            <a:avLst/>
            <a:gdLst/>
            <a:ahLst/>
            <a:cxnLst/>
            <a:rect l="l" t="t" r="r" b="b"/>
            <a:pathLst>
              <a:path w="5794906" h="2096384">
                <a:moveTo>
                  <a:pt x="0" y="0"/>
                </a:moveTo>
                <a:lnTo>
                  <a:pt x="5794905" y="0"/>
                </a:lnTo>
                <a:lnTo>
                  <a:pt x="5794905" y="2096384"/>
                </a:lnTo>
                <a:lnTo>
                  <a:pt x="0" y="2096384"/>
                </a:lnTo>
                <a:lnTo>
                  <a:pt x="0" y="0"/>
                </a:lnTo>
                <a:close/>
              </a:path>
            </a:pathLst>
          </a:custGeom>
          <a:blipFill>
            <a:blip r:embed="rId4"/>
            <a:stretch>
              <a:fillRect l="-1180"/>
            </a:stretch>
          </a:blipFill>
        </p:spPr>
        <p:txBody>
          <a:bodyPr/>
          <a:lstStyle/>
          <a:p>
            <a:endParaRPr lang="en-US"/>
          </a:p>
        </p:txBody>
      </p:sp>
      <p:sp>
        <p:nvSpPr>
          <p:cNvPr id="6" name="Freeform 6"/>
          <p:cNvSpPr/>
          <p:nvPr/>
        </p:nvSpPr>
        <p:spPr>
          <a:xfrm>
            <a:off x="12110104" y="5000701"/>
            <a:ext cx="4170596" cy="2548234"/>
          </a:xfrm>
          <a:custGeom>
            <a:avLst/>
            <a:gdLst/>
            <a:ahLst/>
            <a:cxnLst/>
            <a:rect l="l" t="t" r="r" b="b"/>
            <a:pathLst>
              <a:path w="4170596" h="2548234">
                <a:moveTo>
                  <a:pt x="0" y="0"/>
                </a:moveTo>
                <a:lnTo>
                  <a:pt x="4170596" y="0"/>
                </a:lnTo>
                <a:lnTo>
                  <a:pt x="4170596" y="2548234"/>
                </a:lnTo>
                <a:lnTo>
                  <a:pt x="0" y="2548234"/>
                </a:lnTo>
                <a:lnTo>
                  <a:pt x="0" y="0"/>
                </a:lnTo>
                <a:close/>
              </a:path>
            </a:pathLst>
          </a:custGeom>
          <a:blipFill>
            <a:blip r:embed="rId5"/>
            <a:stretch>
              <a:fillRect/>
            </a:stretch>
          </a:blipFill>
        </p:spPr>
        <p:txBody>
          <a:bodyPr/>
          <a:lstStyle/>
          <a:p>
            <a:endParaRPr lang="en-US"/>
          </a:p>
        </p:txBody>
      </p:sp>
      <p:sp>
        <p:nvSpPr>
          <p:cNvPr id="7" name="TextBox 7"/>
          <p:cNvSpPr txBox="1"/>
          <p:nvPr/>
        </p:nvSpPr>
        <p:spPr>
          <a:xfrm>
            <a:off x="866775" y="3107157"/>
            <a:ext cx="10153038" cy="5465985"/>
          </a:xfrm>
          <a:prstGeom prst="rect">
            <a:avLst/>
          </a:prstGeom>
        </p:spPr>
        <p:txBody>
          <a:bodyPr lIns="0" tIns="0" rIns="0" bIns="0" rtlCol="0" anchor="t">
            <a:spAutoFit/>
          </a:bodyPr>
          <a:lstStyle/>
          <a:p>
            <a:pPr algn="l">
              <a:lnSpc>
                <a:spcPts val="5464"/>
              </a:lnSpc>
            </a:pPr>
            <a:r>
              <a:rPr lang="en-US" sz="4203" spc="92">
                <a:solidFill>
                  <a:srgbClr val="000000"/>
                </a:solidFill>
                <a:latin typeface="Montserrat 1"/>
                <a:ea typeface="Montserrat 1"/>
                <a:cs typeface="Montserrat 1"/>
                <a:sym typeface="Montserrat 1"/>
              </a:rPr>
              <a:t>Now entering its 10th year, this fully funded program pays tribute to Frederick Douglass’ transformative experience visiting Ireland more than 175 years ago, when Douglass was embraced by the Irish people and met the renowned Irish reformer, Daniel O’Connell.</a:t>
            </a:r>
          </a:p>
        </p:txBody>
      </p:sp>
      <p:sp>
        <p:nvSpPr>
          <p:cNvPr id="8" name="TextBox 8"/>
          <p:cNvSpPr txBox="1"/>
          <p:nvPr/>
        </p:nvSpPr>
        <p:spPr>
          <a:xfrm>
            <a:off x="866775" y="659714"/>
            <a:ext cx="13328627" cy="1765554"/>
          </a:xfrm>
          <a:prstGeom prst="rect">
            <a:avLst/>
          </a:prstGeom>
        </p:spPr>
        <p:txBody>
          <a:bodyPr lIns="0" tIns="0" rIns="0" bIns="0" rtlCol="0" anchor="t">
            <a:spAutoFit/>
          </a:bodyPr>
          <a:lstStyle/>
          <a:p>
            <a:pPr marL="0" lvl="0" indent="0" algn="l">
              <a:lnSpc>
                <a:spcPts val="6903"/>
              </a:lnSpc>
              <a:spcBef>
                <a:spcPct val="0"/>
              </a:spcBef>
            </a:pPr>
            <a:r>
              <a:rPr lang="en-US" sz="5900" spc="129">
                <a:solidFill>
                  <a:srgbClr val="000000"/>
                </a:solidFill>
                <a:latin typeface="Montserrat Semi-Bold"/>
                <a:ea typeface="Montserrat Semi-Bold"/>
                <a:cs typeface="Montserrat Semi-Bold"/>
                <a:sym typeface="Montserrat Semi-Bold"/>
              </a:rPr>
              <a:t>ABOUT THE DOUGLASS-CONNELL GLOBAL INTERNSHIP</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075350" y="0"/>
            <a:ext cx="12012210" cy="10286781"/>
            <a:chOff x="0" y="0"/>
            <a:chExt cx="3163710" cy="2709276"/>
          </a:xfrm>
        </p:grpSpPr>
        <p:sp>
          <p:nvSpPr>
            <p:cNvPr id="3" name="Freeform 3"/>
            <p:cNvSpPr/>
            <p:nvPr/>
          </p:nvSpPr>
          <p:spPr>
            <a:xfrm>
              <a:off x="0" y="0"/>
              <a:ext cx="3163710" cy="2709276"/>
            </a:xfrm>
            <a:custGeom>
              <a:avLst/>
              <a:gdLst/>
              <a:ahLst/>
              <a:cxnLst/>
              <a:rect l="l" t="t" r="r" b="b"/>
              <a:pathLst>
                <a:path w="3163710" h="2709276">
                  <a:moveTo>
                    <a:pt x="32870" y="0"/>
                  </a:moveTo>
                  <a:lnTo>
                    <a:pt x="3130840" y="0"/>
                  </a:lnTo>
                  <a:cubicBezTo>
                    <a:pt x="3148993" y="0"/>
                    <a:pt x="3163710" y="14716"/>
                    <a:pt x="3163710" y="32870"/>
                  </a:cubicBezTo>
                  <a:lnTo>
                    <a:pt x="3163710" y="2676406"/>
                  </a:lnTo>
                  <a:cubicBezTo>
                    <a:pt x="3163710" y="2685123"/>
                    <a:pt x="3160247" y="2693484"/>
                    <a:pt x="3154082" y="2699648"/>
                  </a:cubicBezTo>
                  <a:cubicBezTo>
                    <a:pt x="3147918" y="2705813"/>
                    <a:pt x="3139558" y="2709276"/>
                    <a:pt x="3130840" y="2709276"/>
                  </a:cubicBezTo>
                  <a:lnTo>
                    <a:pt x="32870" y="2709276"/>
                  </a:lnTo>
                  <a:cubicBezTo>
                    <a:pt x="14716" y="2709276"/>
                    <a:pt x="0" y="2694559"/>
                    <a:pt x="0" y="2676406"/>
                  </a:cubicBezTo>
                  <a:lnTo>
                    <a:pt x="0" y="32870"/>
                  </a:lnTo>
                  <a:cubicBezTo>
                    <a:pt x="0" y="14716"/>
                    <a:pt x="14716" y="0"/>
                    <a:pt x="32870" y="0"/>
                  </a:cubicBezTo>
                  <a:close/>
                </a:path>
              </a:pathLst>
            </a:custGeom>
            <a:solidFill>
              <a:srgbClr val="003A5D"/>
            </a:solidFill>
          </p:spPr>
          <p:txBody>
            <a:bodyPr/>
            <a:lstStyle/>
            <a:p>
              <a:endParaRPr lang="en-US"/>
            </a:p>
          </p:txBody>
        </p:sp>
        <p:sp>
          <p:nvSpPr>
            <p:cNvPr id="4" name="TextBox 4"/>
            <p:cNvSpPr txBox="1"/>
            <p:nvPr/>
          </p:nvSpPr>
          <p:spPr>
            <a:xfrm>
              <a:off x="0" y="-38100"/>
              <a:ext cx="3163710" cy="2747376"/>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16692006" y="9453675"/>
            <a:ext cx="1167771" cy="462243"/>
          </a:xfrm>
          <a:custGeom>
            <a:avLst/>
            <a:gdLst/>
            <a:ahLst/>
            <a:cxnLst/>
            <a:rect l="l" t="t" r="r" b="b"/>
            <a:pathLst>
              <a:path w="1167771" h="462243">
                <a:moveTo>
                  <a:pt x="0" y="0"/>
                </a:moveTo>
                <a:lnTo>
                  <a:pt x="1167771" y="0"/>
                </a:lnTo>
                <a:lnTo>
                  <a:pt x="1167771" y="462243"/>
                </a:lnTo>
                <a:lnTo>
                  <a:pt x="0" y="462243"/>
                </a:lnTo>
                <a:lnTo>
                  <a:pt x="0" y="0"/>
                </a:lnTo>
                <a:close/>
              </a:path>
            </a:pathLst>
          </a:custGeom>
          <a:blipFill>
            <a:blip r:embed="rId2"/>
            <a:stretch>
              <a:fillRect/>
            </a:stretch>
          </a:blipFill>
        </p:spPr>
        <p:txBody>
          <a:bodyPr/>
          <a:lstStyle/>
          <a:p>
            <a:endParaRPr lang="en-US"/>
          </a:p>
        </p:txBody>
      </p:sp>
      <p:sp>
        <p:nvSpPr>
          <p:cNvPr id="6" name="Freeform 6"/>
          <p:cNvSpPr/>
          <p:nvPr/>
        </p:nvSpPr>
        <p:spPr>
          <a:xfrm>
            <a:off x="12767606" y="-1435745"/>
            <a:ext cx="11040788" cy="4308974"/>
          </a:xfrm>
          <a:custGeom>
            <a:avLst/>
            <a:gdLst/>
            <a:ahLst/>
            <a:cxnLst/>
            <a:rect l="l" t="t" r="r" b="b"/>
            <a:pathLst>
              <a:path w="11040788" h="4308974">
                <a:moveTo>
                  <a:pt x="0" y="0"/>
                </a:moveTo>
                <a:lnTo>
                  <a:pt x="11040788" y="0"/>
                </a:lnTo>
                <a:lnTo>
                  <a:pt x="11040788" y="4308975"/>
                </a:lnTo>
                <a:lnTo>
                  <a:pt x="0" y="4308975"/>
                </a:lnTo>
                <a:lnTo>
                  <a:pt x="0" y="0"/>
                </a:lnTo>
                <a:close/>
              </a:path>
            </a:pathLst>
          </a:custGeom>
          <a:blipFill>
            <a:blip r:embed="rId3"/>
            <a:stretch>
              <a:fillRect/>
            </a:stretch>
          </a:blipFill>
        </p:spPr>
        <p:txBody>
          <a:bodyPr/>
          <a:lstStyle/>
          <a:p>
            <a:endParaRPr lang="en-US"/>
          </a:p>
        </p:txBody>
      </p:sp>
      <p:grpSp>
        <p:nvGrpSpPr>
          <p:cNvPr id="7" name="Group 7"/>
          <p:cNvGrpSpPr>
            <a:grpSpLocks noChangeAspect="1"/>
          </p:cNvGrpSpPr>
          <p:nvPr/>
        </p:nvGrpSpPr>
        <p:grpSpPr>
          <a:xfrm>
            <a:off x="1028700" y="1686127"/>
            <a:ext cx="6914774" cy="6914747"/>
            <a:chOff x="0" y="0"/>
            <a:chExt cx="6350000" cy="6349975"/>
          </a:xfrm>
        </p:grpSpPr>
        <p:sp>
          <p:nvSpPr>
            <p:cNvPr id="8" name="Freeform 8"/>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a:stretch>
                <a:fillRect l="-25046" r="-25046"/>
              </a:stretch>
            </a:blipFill>
          </p:spPr>
          <p:txBody>
            <a:bodyPr/>
            <a:lstStyle/>
            <a:p>
              <a:endParaRPr lang="en-US"/>
            </a:p>
          </p:txBody>
        </p:sp>
      </p:grpSp>
      <p:grpSp>
        <p:nvGrpSpPr>
          <p:cNvPr id="9" name="Group 9"/>
          <p:cNvGrpSpPr/>
          <p:nvPr/>
        </p:nvGrpSpPr>
        <p:grpSpPr>
          <a:xfrm>
            <a:off x="9144000" y="1897568"/>
            <a:ext cx="8999403" cy="9364683"/>
            <a:chOff x="0" y="0"/>
            <a:chExt cx="11999204" cy="12486244"/>
          </a:xfrm>
        </p:grpSpPr>
        <p:sp>
          <p:nvSpPr>
            <p:cNvPr id="10" name="TextBox 10"/>
            <p:cNvSpPr txBox="1"/>
            <p:nvPr/>
          </p:nvSpPr>
          <p:spPr>
            <a:xfrm>
              <a:off x="0" y="-19050"/>
              <a:ext cx="11999204" cy="652267"/>
            </a:xfrm>
            <a:prstGeom prst="rect">
              <a:avLst/>
            </a:prstGeom>
          </p:spPr>
          <p:txBody>
            <a:bodyPr lIns="0" tIns="0" rIns="0" bIns="0" rtlCol="0" anchor="t">
              <a:spAutoFit/>
            </a:bodyPr>
            <a:lstStyle/>
            <a:p>
              <a:pPr algn="l">
                <a:lnSpc>
                  <a:spcPts val="3961"/>
                </a:lnSpc>
              </a:pPr>
              <a:r>
                <a:rPr lang="en-US" sz="3169">
                  <a:solidFill>
                    <a:srgbClr val="005CB9"/>
                  </a:solidFill>
                  <a:latin typeface="Montserrat Semi-Bold"/>
                  <a:ea typeface="Montserrat Semi-Bold"/>
                  <a:cs typeface="Montserrat Semi-Bold"/>
                  <a:sym typeface="Montserrat Semi-Bold"/>
                </a:rPr>
                <a:t>2026 PROGRAM HIGHLIGHTS</a:t>
              </a:r>
            </a:p>
          </p:txBody>
        </p:sp>
        <p:sp>
          <p:nvSpPr>
            <p:cNvPr id="11" name="TextBox 11"/>
            <p:cNvSpPr txBox="1"/>
            <p:nvPr/>
          </p:nvSpPr>
          <p:spPr>
            <a:xfrm>
              <a:off x="0" y="1242022"/>
              <a:ext cx="11999204" cy="11244222"/>
            </a:xfrm>
            <a:prstGeom prst="rect">
              <a:avLst/>
            </a:prstGeom>
          </p:spPr>
          <p:txBody>
            <a:bodyPr lIns="0" tIns="0" rIns="0" bIns="0" rtlCol="0" anchor="t">
              <a:spAutoFit/>
            </a:bodyPr>
            <a:lstStyle/>
            <a:p>
              <a:pPr marL="518132" lvl="1" indent="-259066" algn="l">
                <a:lnSpc>
                  <a:spcPts val="3359"/>
                </a:lnSpc>
                <a:buFont typeface="Arial"/>
                <a:buChar char="•"/>
              </a:pPr>
              <a:r>
                <a:rPr lang="en-US" sz="2399" b="1" spc="23">
                  <a:solidFill>
                    <a:srgbClr val="000000"/>
                  </a:solidFill>
                  <a:latin typeface="Montserrat 1 Bold"/>
                  <a:ea typeface="Montserrat 1 Bold"/>
                  <a:cs typeface="Montserrat 1 Bold"/>
                  <a:sym typeface="Montserrat 1 Bold"/>
                </a:rPr>
                <a:t>Dublin, Ireland</a:t>
              </a:r>
            </a:p>
            <a:p>
              <a:pPr marL="1036264" lvl="2" indent="-345421" algn="l">
                <a:lnSpc>
                  <a:spcPts val="3359"/>
                </a:lnSpc>
                <a:buFont typeface="Arial"/>
                <a:buChar char="⚬"/>
              </a:pPr>
              <a:r>
                <a:rPr lang="en-US" sz="2399" spc="23">
                  <a:solidFill>
                    <a:srgbClr val="000000"/>
                  </a:solidFill>
                  <a:latin typeface="Montserrat 1"/>
                  <a:ea typeface="Montserrat 1"/>
                  <a:cs typeface="Montserrat 1"/>
                  <a:sym typeface="Montserrat 1"/>
                </a:rPr>
                <a:t>8 week fully funded summer internship program from June 12 - August 8</a:t>
              </a:r>
            </a:p>
            <a:p>
              <a:pPr marL="518132" lvl="1" indent="-259066" algn="l">
                <a:lnSpc>
                  <a:spcPts val="3359"/>
                </a:lnSpc>
                <a:buFont typeface="Arial"/>
                <a:buChar char="•"/>
              </a:pPr>
              <a:r>
                <a:rPr lang="en-US" sz="2399" b="1" spc="23">
                  <a:solidFill>
                    <a:srgbClr val="000000"/>
                  </a:solidFill>
                  <a:latin typeface="Montserrat 1 Bold"/>
                  <a:ea typeface="Montserrat 1 Bold"/>
                  <a:cs typeface="Montserrat 1 Bold"/>
                  <a:sym typeface="Montserrat 1 Bold"/>
                </a:rPr>
                <a:t>Walk in Douglass &amp; O’Connell’s  Footsteps</a:t>
              </a:r>
            </a:p>
            <a:p>
              <a:pPr marL="1036264" lvl="2" indent="-345421" algn="l">
                <a:lnSpc>
                  <a:spcPts val="3359"/>
                </a:lnSpc>
                <a:buFont typeface="Arial"/>
                <a:buChar char="⚬"/>
              </a:pPr>
              <a:r>
                <a:rPr lang="en-US" sz="2399" spc="23">
                  <a:solidFill>
                    <a:srgbClr val="000000"/>
                  </a:solidFill>
                  <a:latin typeface="Montserrat 1"/>
                  <a:ea typeface="Montserrat 1"/>
                  <a:cs typeface="Montserrat 1"/>
                  <a:sym typeface="Montserrat 1"/>
                </a:rPr>
                <a:t>Fellows visit Cork &amp; Belfast and sites with both Douglass &amp; O’Connell campaigned</a:t>
              </a:r>
            </a:p>
            <a:p>
              <a:pPr marL="518132" lvl="1" indent="-259066" algn="l">
                <a:lnSpc>
                  <a:spcPts val="3359"/>
                </a:lnSpc>
                <a:buFont typeface="Arial"/>
                <a:buChar char="•"/>
              </a:pPr>
              <a:r>
                <a:rPr lang="en-US" sz="2399" b="1" spc="23">
                  <a:solidFill>
                    <a:srgbClr val="000000"/>
                  </a:solidFill>
                  <a:latin typeface="Montserrat 1 Bold"/>
                  <a:ea typeface="Montserrat 1 Bold"/>
                  <a:cs typeface="Montserrat 1 Bold"/>
                  <a:sym typeface="Montserrat 1 Bold"/>
                </a:rPr>
                <a:t>The Cohort</a:t>
              </a:r>
            </a:p>
            <a:p>
              <a:pPr marL="1036264" lvl="2" indent="-345421" algn="l">
                <a:lnSpc>
                  <a:spcPts val="3359"/>
                </a:lnSpc>
                <a:buFont typeface="Arial"/>
                <a:buChar char="⚬"/>
              </a:pPr>
              <a:r>
                <a:rPr lang="en-US" sz="2399" spc="23">
                  <a:solidFill>
                    <a:srgbClr val="000000"/>
                  </a:solidFill>
                  <a:latin typeface="Montserrat 1"/>
                  <a:ea typeface="Montserrat 1"/>
                  <a:cs typeface="Montserrat 1"/>
                  <a:sym typeface="Montserrat 1"/>
                </a:rPr>
                <a:t>Ten (10) exceptional students from around the country will be selected</a:t>
              </a:r>
            </a:p>
            <a:p>
              <a:pPr marL="518132" lvl="1" indent="-259066" algn="l">
                <a:lnSpc>
                  <a:spcPts val="3359"/>
                </a:lnSpc>
                <a:buFont typeface="Arial"/>
                <a:buChar char="•"/>
              </a:pPr>
              <a:r>
                <a:rPr lang="en-US" sz="2399" b="1" spc="23">
                  <a:solidFill>
                    <a:srgbClr val="000000"/>
                  </a:solidFill>
                  <a:latin typeface="Montserrat 1 Bold"/>
                  <a:ea typeface="Montserrat 1 Bold"/>
                  <a:cs typeface="Montserrat 1 Bold"/>
                  <a:sym typeface="Montserrat 1 Bold"/>
                </a:rPr>
                <a:t>Internship Seminar</a:t>
              </a:r>
            </a:p>
            <a:p>
              <a:pPr marL="1036264" lvl="2" indent="-345421" algn="l">
                <a:lnSpc>
                  <a:spcPts val="3359"/>
                </a:lnSpc>
                <a:buFont typeface="Arial"/>
                <a:buChar char="⚬"/>
              </a:pPr>
              <a:r>
                <a:rPr lang="en-US" sz="2399" spc="23">
                  <a:solidFill>
                    <a:srgbClr val="000000"/>
                  </a:solidFill>
                  <a:latin typeface="Montserrat 1"/>
                  <a:ea typeface="Montserrat 1"/>
                  <a:cs typeface="Montserrat 1"/>
                  <a:sym typeface="Montserrat 1"/>
                </a:rPr>
                <a:t>Students will take CIEE’S standard 6-credit internship course, with co-curicular activities to weave the legacies and lessons of FD &amp; DO. </a:t>
              </a:r>
            </a:p>
            <a:p>
              <a:pPr marL="518132" lvl="1" indent="-259066" algn="l">
                <a:lnSpc>
                  <a:spcPts val="3359"/>
                </a:lnSpc>
                <a:buFont typeface="Arial"/>
                <a:buChar char="•"/>
              </a:pPr>
              <a:r>
                <a:rPr lang="en-US" sz="2399" b="1" spc="23">
                  <a:solidFill>
                    <a:srgbClr val="000000"/>
                  </a:solidFill>
                  <a:latin typeface="Montserrat 1 Bold"/>
                  <a:ea typeface="Montserrat 1 Bold"/>
                  <a:cs typeface="Montserrat 1 Bold"/>
                  <a:sym typeface="Montserrat 1 Bold"/>
                </a:rPr>
                <a:t>Guest Speakers</a:t>
              </a:r>
            </a:p>
            <a:p>
              <a:pPr marL="1036264" lvl="2" indent="-345421" algn="l">
                <a:lnSpc>
                  <a:spcPts val="3359"/>
                </a:lnSpc>
                <a:buFont typeface="Arial"/>
                <a:buChar char="⚬"/>
              </a:pPr>
              <a:r>
                <a:rPr lang="en-US" sz="2399" spc="23">
                  <a:solidFill>
                    <a:srgbClr val="000000"/>
                  </a:solidFill>
                  <a:latin typeface="Montserrat 1"/>
                  <a:ea typeface="Montserrat 1"/>
                  <a:cs typeface="Montserrat 1"/>
                  <a:sym typeface="Montserrat 1"/>
                </a:rPr>
                <a:t>Past program speakers include Vice President Harrius, Taoiseach Michael Martin, Amb. Geraldine Nason, Amb. Craire Cronin &amp; others</a:t>
              </a:r>
            </a:p>
            <a:p>
              <a:pPr algn="l">
                <a:lnSpc>
                  <a:spcPts val="3549"/>
                </a:lnSpc>
              </a:pPr>
              <a:endParaRPr lang="en-US" sz="2399" spc="23">
                <a:solidFill>
                  <a:srgbClr val="000000"/>
                </a:solidFill>
                <a:latin typeface="Montserrat 1"/>
                <a:ea typeface="Montserrat 1"/>
                <a:cs typeface="Montserrat 1"/>
                <a:sym typeface="Montserrat 1"/>
              </a:endParaRPr>
            </a:p>
            <a:p>
              <a:pPr algn="l">
                <a:lnSpc>
                  <a:spcPts val="3549"/>
                </a:lnSpc>
              </a:pPr>
              <a:endParaRPr lang="en-US" sz="2399" spc="23">
                <a:solidFill>
                  <a:srgbClr val="000000"/>
                </a:solidFill>
                <a:latin typeface="Montserrat 1"/>
                <a:ea typeface="Montserrat 1"/>
                <a:cs typeface="Montserrat 1"/>
                <a:sym typeface="Montserrat 1"/>
              </a:endParaRPr>
            </a:p>
            <a:p>
              <a:pPr algn="l">
                <a:lnSpc>
                  <a:spcPts val="3549"/>
                </a:lnSpc>
              </a:pPr>
              <a:endParaRPr lang="en-US" sz="2399" spc="23">
                <a:solidFill>
                  <a:srgbClr val="000000"/>
                </a:solidFill>
                <a:latin typeface="Montserrat 1"/>
                <a:ea typeface="Montserrat 1"/>
                <a:cs typeface="Montserrat 1"/>
                <a:sym typeface="Montserrat 1"/>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6646"/>
        </a:solidFill>
        <a:effectLst/>
      </p:bgPr>
    </p:bg>
    <p:spTree>
      <p:nvGrpSpPr>
        <p:cNvPr id="1" name=""/>
        <p:cNvGrpSpPr/>
        <p:nvPr/>
      </p:nvGrpSpPr>
      <p:grpSpPr>
        <a:xfrm>
          <a:off x="0" y="0"/>
          <a:ext cx="0" cy="0"/>
          <a:chOff x="0" y="0"/>
          <a:chExt cx="0" cy="0"/>
        </a:xfrm>
      </p:grpSpPr>
      <p:grpSp>
        <p:nvGrpSpPr>
          <p:cNvPr id="2" name="Group 2"/>
          <p:cNvGrpSpPr/>
          <p:nvPr/>
        </p:nvGrpSpPr>
        <p:grpSpPr>
          <a:xfrm>
            <a:off x="2970207" y="-283022"/>
            <a:ext cx="18158814" cy="10570022"/>
            <a:chOff x="0" y="0"/>
            <a:chExt cx="1047265" cy="609600"/>
          </a:xfrm>
        </p:grpSpPr>
        <p:sp>
          <p:nvSpPr>
            <p:cNvPr id="3" name="Freeform 3"/>
            <p:cNvSpPr/>
            <p:nvPr/>
          </p:nvSpPr>
          <p:spPr>
            <a:xfrm>
              <a:off x="0" y="0"/>
              <a:ext cx="1047265" cy="609600"/>
            </a:xfrm>
            <a:custGeom>
              <a:avLst/>
              <a:gdLst/>
              <a:ahLst/>
              <a:cxnLst/>
              <a:rect l="l" t="t" r="r" b="b"/>
              <a:pathLst>
                <a:path w="1047265" h="609600">
                  <a:moveTo>
                    <a:pt x="844065" y="0"/>
                  </a:moveTo>
                  <a:lnTo>
                    <a:pt x="0" y="0"/>
                  </a:lnTo>
                  <a:lnTo>
                    <a:pt x="203200" y="609600"/>
                  </a:lnTo>
                  <a:lnTo>
                    <a:pt x="1047265" y="609600"/>
                  </a:lnTo>
                  <a:lnTo>
                    <a:pt x="844065" y="0"/>
                  </a:lnTo>
                  <a:close/>
                </a:path>
              </a:pathLst>
            </a:custGeom>
            <a:blipFill>
              <a:blip r:embed="rId2"/>
              <a:stretch>
                <a:fillRect l="-1770" r="-1770"/>
              </a:stretch>
            </a:blipFill>
          </p:spPr>
          <p:txBody>
            <a:bodyPr/>
            <a:lstStyle/>
            <a:p>
              <a:endParaRPr lang="en-US"/>
            </a:p>
          </p:txBody>
        </p:sp>
      </p:grpSp>
      <p:sp>
        <p:nvSpPr>
          <p:cNvPr id="4" name="AutoShape 4"/>
          <p:cNvSpPr/>
          <p:nvPr/>
        </p:nvSpPr>
        <p:spPr>
          <a:xfrm>
            <a:off x="15156638" y="0"/>
            <a:ext cx="3131362" cy="2190750"/>
          </a:xfrm>
          <a:prstGeom prst="rect">
            <a:avLst/>
          </a:prstGeom>
          <a:solidFill>
            <a:srgbClr val="FFC844"/>
          </a:solidFill>
        </p:spPr>
        <p:txBody>
          <a:bodyPr/>
          <a:lstStyle/>
          <a:p>
            <a:endParaRPr lang="en-US"/>
          </a:p>
        </p:txBody>
      </p:sp>
      <p:sp>
        <p:nvSpPr>
          <p:cNvPr id="5" name="Freeform 5"/>
          <p:cNvSpPr/>
          <p:nvPr/>
        </p:nvSpPr>
        <p:spPr>
          <a:xfrm>
            <a:off x="15640215" y="650189"/>
            <a:ext cx="2183930" cy="890371"/>
          </a:xfrm>
          <a:custGeom>
            <a:avLst/>
            <a:gdLst/>
            <a:ahLst/>
            <a:cxnLst/>
            <a:rect l="l" t="t" r="r" b="b"/>
            <a:pathLst>
              <a:path w="2183930" h="890371">
                <a:moveTo>
                  <a:pt x="0" y="0"/>
                </a:moveTo>
                <a:lnTo>
                  <a:pt x="2183930" y="0"/>
                </a:lnTo>
                <a:lnTo>
                  <a:pt x="2183930" y="890372"/>
                </a:lnTo>
                <a:lnTo>
                  <a:pt x="0" y="890372"/>
                </a:lnTo>
                <a:lnTo>
                  <a:pt x="0" y="0"/>
                </a:lnTo>
                <a:close/>
              </a:path>
            </a:pathLst>
          </a:custGeom>
          <a:blipFill>
            <a:blip r:embed="rId3"/>
            <a:stretch>
              <a:fillRect/>
            </a:stretch>
          </a:blipFill>
        </p:spPr>
        <p:txBody>
          <a:bodyPr/>
          <a:lstStyle/>
          <a:p>
            <a:endParaRPr lang="en-US"/>
          </a:p>
        </p:txBody>
      </p:sp>
      <p:sp>
        <p:nvSpPr>
          <p:cNvPr id="6" name="Freeform 6"/>
          <p:cNvSpPr/>
          <p:nvPr/>
        </p:nvSpPr>
        <p:spPr>
          <a:xfrm>
            <a:off x="15937626" y="8789890"/>
            <a:ext cx="2017596" cy="1195696"/>
          </a:xfrm>
          <a:custGeom>
            <a:avLst/>
            <a:gdLst/>
            <a:ahLst/>
            <a:cxnLst/>
            <a:rect l="l" t="t" r="r" b="b"/>
            <a:pathLst>
              <a:path w="2017596" h="1195696">
                <a:moveTo>
                  <a:pt x="0" y="0"/>
                </a:moveTo>
                <a:lnTo>
                  <a:pt x="2017596" y="0"/>
                </a:lnTo>
                <a:lnTo>
                  <a:pt x="2017596" y="1195696"/>
                </a:lnTo>
                <a:lnTo>
                  <a:pt x="0" y="1195696"/>
                </a:lnTo>
                <a:lnTo>
                  <a:pt x="0" y="0"/>
                </a:lnTo>
                <a:close/>
              </a:path>
            </a:pathLst>
          </a:custGeom>
          <a:blipFill>
            <a:blip r:embed="rId4"/>
            <a:stretch>
              <a:fillRect t="-1887" b="-1887"/>
            </a:stretch>
          </a:blipFill>
        </p:spPr>
        <p:txBody>
          <a:bodyPr/>
          <a:lstStyle/>
          <a:p>
            <a:endParaRPr lang="en-US"/>
          </a:p>
        </p:txBody>
      </p:sp>
      <p:sp>
        <p:nvSpPr>
          <p:cNvPr id="7" name="TextBox 7"/>
          <p:cNvSpPr txBox="1"/>
          <p:nvPr/>
        </p:nvSpPr>
        <p:spPr>
          <a:xfrm>
            <a:off x="858651" y="7295672"/>
            <a:ext cx="4223113" cy="2858643"/>
          </a:xfrm>
          <a:prstGeom prst="rect">
            <a:avLst/>
          </a:prstGeom>
        </p:spPr>
        <p:txBody>
          <a:bodyPr lIns="0" tIns="0" rIns="0" bIns="0" rtlCol="0" anchor="t">
            <a:spAutoFit/>
          </a:bodyPr>
          <a:lstStyle/>
          <a:p>
            <a:pPr marL="0" lvl="0" indent="0" algn="l">
              <a:lnSpc>
                <a:spcPts val="3276"/>
              </a:lnSpc>
              <a:spcBef>
                <a:spcPct val="0"/>
              </a:spcBef>
            </a:pPr>
            <a:r>
              <a:rPr lang="en-US" sz="2800" b="1" spc="61">
                <a:solidFill>
                  <a:srgbClr val="FFFFFF"/>
                </a:solidFill>
                <a:latin typeface="Montserrat 1 Bold"/>
                <a:ea typeface="Montserrat 1 Bold"/>
                <a:cs typeface="Montserrat 1 Bold"/>
                <a:sym typeface="Montserrat 1 Bold"/>
              </a:rPr>
              <a:t>Douglass-O’Connell students at Áras an Uachtaráin - home of the Irish President - July 2023</a:t>
            </a:r>
          </a:p>
          <a:p>
            <a:pPr marL="0" lvl="0" indent="0" algn="l">
              <a:lnSpc>
                <a:spcPts val="3276"/>
              </a:lnSpc>
              <a:spcBef>
                <a:spcPct val="0"/>
              </a:spcBef>
            </a:pPr>
            <a:endParaRPr lang="en-US" sz="2800" b="1" spc="61">
              <a:solidFill>
                <a:srgbClr val="FFFFFF"/>
              </a:solidFill>
              <a:latin typeface="Montserrat 1 Bold"/>
              <a:ea typeface="Montserrat 1 Bold"/>
              <a:cs typeface="Montserrat 1 Bold"/>
              <a:sym typeface="Montserrat 1 Bold"/>
            </a:endParaRPr>
          </a:p>
          <a:p>
            <a:pPr marL="0" lvl="0" indent="0" algn="l">
              <a:lnSpc>
                <a:spcPts val="3276"/>
              </a:lnSpc>
              <a:spcBef>
                <a:spcPct val="0"/>
              </a:spcBef>
            </a:pPr>
            <a:endParaRPr lang="en-US" sz="2800" b="1" spc="61">
              <a:solidFill>
                <a:srgbClr val="FFFFFF"/>
              </a:solidFill>
              <a:latin typeface="Montserrat 1 Bold"/>
              <a:ea typeface="Montserrat 1 Bold"/>
              <a:cs typeface="Montserrat 1 Bold"/>
              <a:sym typeface="Montserrat 1 Bold"/>
            </a:endParaRPr>
          </a:p>
        </p:txBody>
      </p:sp>
    </p:spTree>
  </p:cSld>
  <p:clrMapOvr>
    <a:masterClrMapping/>
  </p:clrMapOvr>
  <p:transition>
    <p:push/>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3A5D"/>
        </a:solidFill>
        <a:effectLst/>
      </p:bgPr>
    </p:bg>
    <p:spTree>
      <p:nvGrpSpPr>
        <p:cNvPr id="1" name=""/>
        <p:cNvGrpSpPr/>
        <p:nvPr/>
      </p:nvGrpSpPr>
      <p:grpSpPr>
        <a:xfrm>
          <a:off x="0" y="0"/>
          <a:ext cx="0" cy="0"/>
          <a:chOff x="0" y="0"/>
          <a:chExt cx="0" cy="0"/>
        </a:xfrm>
      </p:grpSpPr>
      <p:sp>
        <p:nvSpPr>
          <p:cNvPr id="2" name="Freeform 2"/>
          <p:cNvSpPr/>
          <p:nvPr/>
        </p:nvSpPr>
        <p:spPr>
          <a:xfrm>
            <a:off x="506385" y="2304790"/>
            <a:ext cx="8458138" cy="6185013"/>
          </a:xfrm>
          <a:custGeom>
            <a:avLst/>
            <a:gdLst/>
            <a:ahLst/>
            <a:cxnLst/>
            <a:rect l="l" t="t" r="r" b="b"/>
            <a:pathLst>
              <a:path w="8458138" h="6185013">
                <a:moveTo>
                  <a:pt x="0" y="0"/>
                </a:moveTo>
                <a:lnTo>
                  <a:pt x="8458138" y="0"/>
                </a:lnTo>
                <a:lnTo>
                  <a:pt x="8458138" y="6185014"/>
                </a:lnTo>
                <a:lnTo>
                  <a:pt x="0" y="618501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3" name="Freeform 3"/>
          <p:cNvSpPr/>
          <p:nvPr/>
        </p:nvSpPr>
        <p:spPr>
          <a:xfrm>
            <a:off x="9323477" y="2304790"/>
            <a:ext cx="8458138" cy="6185013"/>
          </a:xfrm>
          <a:custGeom>
            <a:avLst/>
            <a:gdLst/>
            <a:ahLst/>
            <a:cxnLst/>
            <a:rect l="l" t="t" r="r" b="b"/>
            <a:pathLst>
              <a:path w="8458138" h="6185013">
                <a:moveTo>
                  <a:pt x="0" y="0"/>
                </a:moveTo>
                <a:lnTo>
                  <a:pt x="8458138" y="0"/>
                </a:lnTo>
                <a:lnTo>
                  <a:pt x="8458138" y="6185014"/>
                </a:lnTo>
                <a:lnTo>
                  <a:pt x="0" y="618501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4" name="TextBox 4"/>
          <p:cNvSpPr txBox="1"/>
          <p:nvPr/>
        </p:nvSpPr>
        <p:spPr>
          <a:xfrm>
            <a:off x="462158" y="952500"/>
            <a:ext cx="17363683" cy="745489"/>
          </a:xfrm>
          <a:prstGeom prst="rect">
            <a:avLst/>
          </a:prstGeom>
        </p:spPr>
        <p:txBody>
          <a:bodyPr lIns="0" tIns="0" rIns="0" bIns="0" rtlCol="0" anchor="t">
            <a:spAutoFit/>
          </a:bodyPr>
          <a:lstStyle/>
          <a:p>
            <a:pPr algn="ctr">
              <a:lnSpc>
                <a:spcPts val="6160"/>
              </a:lnSpc>
            </a:pPr>
            <a:r>
              <a:rPr lang="en-US" sz="4400" b="1">
                <a:solidFill>
                  <a:srgbClr val="FFFFFF"/>
                </a:solidFill>
                <a:latin typeface="Montserrat 1 Bold"/>
                <a:ea typeface="Montserrat 1 Bold"/>
                <a:cs typeface="Montserrat 1 Bold"/>
                <a:sym typeface="Montserrat 1 Bold"/>
              </a:rPr>
              <a:t>PROGRAM VIDEOS AND TESTIMONIALS</a:t>
            </a:r>
          </a:p>
        </p:txBody>
      </p:sp>
      <p:sp>
        <p:nvSpPr>
          <p:cNvPr id="5" name="Freeform 5"/>
          <p:cNvSpPr/>
          <p:nvPr/>
        </p:nvSpPr>
        <p:spPr>
          <a:xfrm>
            <a:off x="15937626" y="8789890"/>
            <a:ext cx="2017596" cy="1195696"/>
          </a:xfrm>
          <a:custGeom>
            <a:avLst/>
            <a:gdLst/>
            <a:ahLst/>
            <a:cxnLst/>
            <a:rect l="l" t="t" r="r" b="b"/>
            <a:pathLst>
              <a:path w="2017596" h="1195696">
                <a:moveTo>
                  <a:pt x="0" y="0"/>
                </a:moveTo>
                <a:lnTo>
                  <a:pt x="2017596" y="0"/>
                </a:lnTo>
                <a:lnTo>
                  <a:pt x="2017596" y="1195696"/>
                </a:lnTo>
                <a:lnTo>
                  <a:pt x="0" y="1195696"/>
                </a:lnTo>
                <a:lnTo>
                  <a:pt x="0" y="0"/>
                </a:lnTo>
                <a:close/>
              </a:path>
            </a:pathLst>
          </a:custGeom>
          <a:blipFill>
            <a:blip r:embed="rId8"/>
            <a:stretch>
              <a:fillRect/>
            </a:stretch>
          </a:blipFill>
        </p:spPr>
        <p:txBody>
          <a:bodyPr/>
          <a:lstStyle/>
          <a:p>
            <a:endParaRPr lang="en-US"/>
          </a:p>
        </p:txBody>
      </p:sp>
      <p:pic>
        <p:nvPicPr>
          <p:cNvPr id="6" name="Picture 6"/>
          <p:cNvPicPr>
            <a:picLocks noChangeAspect="1"/>
          </p:cNvPicPr>
          <p:nvPr>
            <a:videoFile r:link="rId1"/>
          </p:nvPr>
        </p:nvPicPr>
        <p:blipFill>
          <a:blip r:embed="rId9"/>
          <a:stretch>
            <a:fillRect/>
          </a:stretch>
        </p:blipFill>
        <p:spPr>
          <a:xfrm>
            <a:off x="9642256" y="3046119"/>
            <a:ext cx="7820579" cy="4395642"/>
          </a:xfrm>
          <a:prstGeom prst="rect">
            <a:avLst/>
          </a:prstGeom>
        </p:spPr>
      </p:pic>
      <p:pic>
        <p:nvPicPr>
          <p:cNvPr id="7" name="Picture 7"/>
          <p:cNvPicPr>
            <a:picLocks noChangeAspect="1"/>
          </p:cNvPicPr>
          <p:nvPr>
            <a:videoFile r:link="rId2"/>
          </p:nvPr>
        </p:nvPicPr>
        <p:blipFill>
          <a:blip r:embed="rId9"/>
          <a:stretch>
            <a:fillRect/>
          </a:stretch>
        </p:blipFill>
        <p:spPr>
          <a:xfrm>
            <a:off x="812465" y="3073753"/>
            <a:ext cx="7771414" cy="436800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3A5D"/>
        </a:solidFill>
        <a:effectLst/>
      </p:bgPr>
    </p:bg>
    <p:spTree>
      <p:nvGrpSpPr>
        <p:cNvPr id="1" name=""/>
        <p:cNvGrpSpPr/>
        <p:nvPr/>
      </p:nvGrpSpPr>
      <p:grpSpPr>
        <a:xfrm>
          <a:off x="0" y="0"/>
          <a:ext cx="0" cy="0"/>
          <a:chOff x="0" y="0"/>
          <a:chExt cx="0" cy="0"/>
        </a:xfrm>
      </p:grpSpPr>
      <p:sp>
        <p:nvSpPr>
          <p:cNvPr id="2" name="Freeform 2"/>
          <p:cNvSpPr/>
          <p:nvPr/>
        </p:nvSpPr>
        <p:spPr>
          <a:xfrm>
            <a:off x="15937626" y="8789890"/>
            <a:ext cx="2017596" cy="1195696"/>
          </a:xfrm>
          <a:custGeom>
            <a:avLst/>
            <a:gdLst/>
            <a:ahLst/>
            <a:cxnLst/>
            <a:rect l="l" t="t" r="r" b="b"/>
            <a:pathLst>
              <a:path w="2017596" h="1195696">
                <a:moveTo>
                  <a:pt x="0" y="0"/>
                </a:moveTo>
                <a:lnTo>
                  <a:pt x="2017596" y="0"/>
                </a:lnTo>
                <a:lnTo>
                  <a:pt x="2017596" y="1195696"/>
                </a:lnTo>
                <a:lnTo>
                  <a:pt x="0" y="1195696"/>
                </a:lnTo>
                <a:lnTo>
                  <a:pt x="0" y="0"/>
                </a:lnTo>
                <a:close/>
              </a:path>
            </a:pathLst>
          </a:custGeom>
          <a:blipFill>
            <a:blip r:embed="rId2"/>
            <a:stretch>
              <a:fillRect/>
            </a:stretch>
          </a:blipFill>
        </p:spPr>
        <p:txBody>
          <a:bodyPr/>
          <a:lstStyle/>
          <a:p>
            <a:endParaRPr lang="en-US"/>
          </a:p>
        </p:txBody>
      </p:sp>
      <p:sp>
        <p:nvSpPr>
          <p:cNvPr id="3" name="AutoShape 3"/>
          <p:cNvSpPr/>
          <p:nvPr/>
        </p:nvSpPr>
        <p:spPr>
          <a:xfrm>
            <a:off x="15156638" y="0"/>
            <a:ext cx="3131362" cy="2190750"/>
          </a:xfrm>
          <a:prstGeom prst="rect">
            <a:avLst/>
          </a:prstGeom>
          <a:solidFill>
            <a:srgbClr val="FE4C00"/>
          </a:solidFill>
        </p:spPr>
        <p:txBody>
          <a:bodyPr/>
          <a:lstStyle/>
          <a:p>
            <a:endParaRPr lang="en-US"/>
          </a:p>
        </p:txBody>
      </p:sp>
      <p:sp>
        <p:nvSpPr>
          <p:cNvPr id="4" name="Freeform 4"/>
          <p:cNvSpPr/>
          <p:nvPr/>
        </p:nvSpPr>
        <p:spPr>
          <a:xfrm>
            <a:off x="15640215" y="650189"/>
            <a:ext cx="2183930" cy="890371"/>
          </a:xfrm>
          <a:custGeom>
            <a:avLst/>
            <a:gdLst/>
            <a:ahLst/>
            <a:cxnLst/>
            <a:rect l="l" t="t" r="r" b="b"/>
            <a:pathLst>
              <a:path w="2183930" h="890371">
                <a:moveTo>
                  <a:pt x="0" y="0"/>
                </a:moveTo>
                <a:lnTo>
                  <a:pt x="2183930" y="0"/>
                </a:lnTo>
                <a:lnTo>
                  <a:pt x="2183930" y="890372"/>
                </a:lnTo>
                <a:lnTo>
                  <a:pt x="0" y="890372"/>
                </a:lnTo>
                <a:lnTo>
                  <a:pt x="0" y="0"/>
                </a:lnTo>
                <a:close/>
              </a:path>
            </a:pathLst>
          </a:custGeom>
          <a:blipFill>
            <a:blip r:embed="rId3"/>
            <a:stretch>
              <a:fillRect/>
            </a:stretch>
          </a:blipFill>
        </p:spPr>
        <p:txBody>
          <a:bodyPr/>
          <a:lstStyle/>
          <a:p>
            <a:endParaRPr lang="en-US"/>
          </a:p>
        </p:txBody>
      </p:sp>
      <p:grpSp>
        <p:nvGrpSpPr>
          <p:cNvPr id="5" name="Group 5"/>
          <p:cNvGrpSpPr/>
          <p:nvPr/>
        </p:nvGrpSpPr>
        <p:grpSpPr>
          <a:xfrm>
            <a:off x="11526276" y="2918482"/>
            <a:ext cx="5205903" cy="5205903"/>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t="-33333" b="-33333"/>
              </a:stretch>
            </a:blipFill>
          </p:spPr>
          <p:txBody>
            <a:bodyPr/>
            <a:lstStyle/>
            <a:p>
              <a:endParaRPr lang="en-US"/>
            </a:p>
          </p:txBody>
        </p:sp>
      </p:grpSp>
      <p:sp>
        <p:nvSpPr>
          <p:cNvPr id="7" name="Freeform 7"/>
          <p:cNvSpPr/>
          <p:nvPr/>
        </p:nvSpPr>
        <p:spPr>
          <a:xfrm>
            <a:off x="11616810" y="6510051"/>
            <a:ext cx="5115369" cy="2085497"/>
          </a:xfrm>
          <a:custGeom>
            <a:avLst/>
            <a:gdLst/>
            <a:ahLst/>
            <a:cxnLst/>
            <a:rect l="l" t="t" r="r" b="b"/>
            <a:pathLst>
              <a:path w="5115369" h="2085497">
                <a:moveTo>
                  <a:pt x="0" y="0"/>
                </a:moveTo>
                <a:lnTo>
                  <a:pt x="5115370" y="0"/>
                </a:lnTo>
                <a:lnTo>
                  <a:pt x="5115370" y="2085497"/>
                </a:lnTo>
                <a:lnTo>
                  <a:pt x="0" y="2085497"/>
                </a:lnTo>
                <a:lnTo>
                  <a:pt x="0" y="0"/>
                </a:lnTo>
                <a:close/>
              </a:path>
            </a:pathLst>
          </a:custGeom>
          <a:blipFill>
            <a:blip r:embed="rId5"/>
            <a:stretch>
              <a:fillRect l="-23" r="-23"/>
            </a:stretch>
          </a:blipFill>
        </p:spPr>
        <p:txBody>
          <a:bodyPr/>
          <a:lstStyle/>
          <a:p>
            <a:endParaRPr lang="en-US"/>
          </a:p>
        </p:txBody>
      </p:sp>
      <p:sp>
        <p:nvSpPr>
          <p:cNvPr id="8" name="Freeform 8"/>
          <p:cNvSpPr/>
          <p:nvPr/>
        </p:nvSpPr>
        <p:spPr>
          <a:xfrm flipH="1">
            <a:off x="866775" y="6235241"/>
            <a:ext cx="718832" cy="718832"/>
          </a:xfrm>
          <a:custGeom>
            <a:avLst/>
            <a:gdLst/>
            <a:ahLst/>
            <a:cxnLst/>
            <a:rect l="l" t="t" r="r" b="b"/>
            <a:pathLst>
              <a:path w="718832" h="718832">
                <a:moveTo>
                  <a:pt x="718832" y="0"/>
                </a:moveTo>
                <a:lnTo>
                  <a:pt x="0" y="0"/>
                </a:lnTo>
                <a:lnTo>
                  <a:pt x="0" y="718832"/>
                </a:lnTo>
                <a:lnTo>
                  <a:pt x="718832" y="718832"/>
                </a:lnTo>
                <a:lnTo>
                  <a:pt x="718832"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9" name="Freeform 9"/>
          <p:cNvSpPr/>
          <p:nvPr/>
        </p:nvSpPr>
        <p:spPr>
          <a:xfrm flipH="1">
            <a:off x="866775" y="2863937"/>
            <a:ext cx="718832" cy="718832"/>
          </a:xfrm>
          <a:custGeom>
            <a:avLst/>
            <a:gdLst/>
            <a:ahLst/>
            <a:cxnLst/>
            <a:rect l="l" t="t" r="r" b="b"/>
            <a:pathLst>
              <a:path w="718832" h="718832">
                <a:moveTo>
                  <a:pt x="718832" y="0"/>
                </a:moveTo>
                <a:lnTo>
                  <a:pt x="0" y="0"/>
                </a:lnTo>
                <a:lnTo>
                  <a:pt x="0" y="718832"/>
                </a:lnTo>
                <a:lnTo>
                  <a:pt x="718832" y="718832"/>
                </a:lnTo>
                <a:lnTo>
                  <a:pt x="718832"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0" name="Freeform 10"/>
          <p:cNvSpPr/>
          <p:nvPr/>
        </p:nvSpPr>
        <p:spPr>
          <a:xfrm flipH="1">
            <a:off x="6165001" y="2863937"/>
            <a:ext cx="718832" cy="718832"/>
          </a:xfrm>
          <a:custGeom>
            <a:avLst/>
            <a:gdLst/>
            <a:ahLst/>
            <a:cxnLst/>
            <a:rect l="l" t="t" r="r" b="b"/>
            <a:pathLst>
              <a:path w="718832" h="718832">
                <a:moveTo>
                  <a:pt x="718832" y="0"/>
                </a:moveTo>
                <a:lnTo>
                  <a:pt x="0" y="0"/>
                </a:lnTo>
                <a:lnTo>
                  <a:pt x="0" y="718832"/>
                </a:lnTo>
                <a:lnTo>
                  <a:pt x="718832" y="718832"/>
                </a:lnTo>
                <a:lnTo>
                  <a:pt x="718832"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flipH="1">
            <a:off x="6165001" y="6235241"/>
            <a:ext cx="718832" cy="718832"/>
          </a:xfrm>
          <a:custGeom>
            <a:avLst/>
            <a:gdLst/>
            <a:ahLst/>
            <a:cxnLst/>
            <a:rect l="l" t="t" r="r" b="b"/>
            <a:pathLst>
              <a:path w="718832" h="718832">
                <a:moveTo>
                  <a:pt x="718832" y="0"/>
                </a:moveTo>
                <a:lnTo>
                  <a:pt x="0" y="0"/>
                </a:lnTo>
                <a:lnTo>
                  <a:pt x="0" y="718832"/>
                </a:lnTo>
                <a:lnTo>
                  <a:pt x="718832" y="718832"/>
                </a:lnTo>
                <a:lnTo>
                  <a:pt x="718832"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2" name="TextBox 12"/>
          <p:cNvSpPr txBox="1"/>
          <p:nvPr/>
        </p:nvSpPr>
        <p:spPr>
          <a:xfrm>
            <a:off x="866775" y="678764"/>
            <a:ext cx="13662867" cy="1183005"/>
          </a:xfrm>
          <a:prstGeom prst="rect">
            <a:avLst/>
          </a:prstGeom>
        </p:spPr>
        <p:txBody>
          <a:bodyPr lIns="0" tIns="0" rIns="0" bIns="0" rtlCol="0" anchor="t">
            <a:spAutoFit/>
          </a:bodyPr>
          <a:lstStyle/>
          <a:p>
            <a:pPr marL="0" lvl="0" indent="0" algn="l">
              <a:lnSpc>
                <a:spcPts val="9359"/>
              </a:lnSpc>
              <a:spcBef>
                <a:spcPct val="0"/>
              </a:spcBef>
            </a:pPr>
            <a:r>
              <a:rPr lang="en-US" sz="7999" b="1" spc="175">
                <a:solidFill>
                  <a:srgbClr val="FFFFFF"/>
                </a:solidFill>
                <a:latin typeface="Montserrat 1 Bold"/>
                <a:ea typeface="Montserrat 1 Bold"/>
                <a:cs typeface="Montserrat 1 Bold"/>
                <a:sym typeface="Montserrat 1 Bold"/>
              </a:rPr>
              <a:t>Eligibility Requirements</a:t>
            </a:r>
          </a:p>
        </p:txBody>
      </p:sp>
      <p:sp>
        <p:nvSpPr>
          <p:cNvPr id="13" name="TextBox 13"/>
          <p:cNvSpPr txBox="1"/>
          <p:nvPr/>
        </p:nvSpPr>
        <p:spPr>
          <a:xfrm>
            <a:off x="866775" y="3933559"/>
            <a:ext cx="4550303" cy="1625600"/>
          </a:xfrm>
          <a:prstGeom prst="rect">
            <a:avLst/>
          </a:prstGeom>
        </p:spPr>
        <p:txBody>
          <a:bodyPr lIns="0" tIns="0" rIns="0" bIns="0" rtlCol="0" anchor="t">
            <a:spAutoFit/>
          </a:bodyPr>
          <a:lstStyle/>
          <a:p>
            <a:pPr algn="l">
              <a:lnSpc>
                <a:spcPts val="3249"/>
              </a:lnSpc>
            </a:pPr>
            <a:r>
              <a:rPr lang="en-US" sz="2499" b="1" spc="54">
                <a:solidFill>
                  <a:srgbClr val="FFFFFF"/>
                </a:solidFill>
                <a:latin typeface="Montserrat 1 Semi-Bold"/>
                <a:ea typeface="Montserrat 1 Semi-Bold"/>
                <a:cs typeface="Montserrat 1 Semi-Bold"/>
                <a:sym typeface="Montserrat 1 Semi-Bold"/>
              </a:rPr>
              <a:t>Be a current undergraduate </a:t>
            </a:r>
            <a:r>
              <a:rPr lang="en-US" sz="2499" b="1" spc="54">
                <a:solidFill>
                  <a:srgbClr val="FFFFFF"/>
                </a:solidFill>
                <a:latin typeface="Montserrat 1 Bold"/>
                <a:ea typeface="Montserrat 1 Bold"/>
                <a:cs typeface="Montserrat 1 Bold"/>
                <a:sym typeface="Montserrat 1 Bold"/>
              </a:rPr>
              <a:t>freshman, sophomore, or junior</a:t>
            </a:r>
            <a:r>
              <a:rPr lang="en-US" sz="2499" b="1" spc="54">
                <a:solidFill>
                  <a:srgbClr val="FFFFFF"/>
                </a:solidFill>
                <a:latin typeface="Montserrat 1 Semi-Bold"/>
                <a:ea typeface="Montserrat 1 Semi-Bold"/>
                <a:cs typeface="Montserrat 1 Semi-Bold"/>
                <a:sym typeface="Montserrat 1 Semi-Bold"/>
              </a:rPr>
              <a:t> at an accredited institution.</a:t>
            </a:r>
          </a:p>
        </p:txBody>
      </p:sp>
      <p:sp>
        <p:nvSpPr>
          <p:cNvPr id="14" name="TextBox 14"/>
          <p:cNvSpPr txBox="1"/>
          <p:nvPr/>
        </p:nvSpPr>
        <p:spPr>
          <a:xfrm>
            <a:off x="6165001" y="3933559"/>
            <a:ext cx="4550303" cy="396875"/>
          </a:xfrm>
          <a:prstGeom prst="rect">
            <a:avLst/>
          </a:prstGeom>
        </p:spPr>
        <p:txBody>
          <a:bodyPr lIns="0" tIns="0" rIns="0" bIns="0" rtlCol="0" anchor="t">
            <a:spAutoFit/>
          </a:bodyPr>
          <a:lstStyle/>
          <a:p>
            <a:pPr algn="l">
              <a:lnSpc>
                <a:spcPts val="3249"/>
              </a:lnSpc>
            </a:pPr>
            <a:r>
              <a:rPr lang="en-US" sz="2499" b="1" spc="54">
                <a:solidFill>
                  <a:srgbClr val="FFFFFF"/>
                </a:solidFill>
                <a:latin typeface="Montserrat 1 Semi-Bold"/>
                <a:ea typeface="Montserrat 1 Semi-Bold"/>
                <a:cs typeface="Montserrat 1 Semi-Bold"/>
                <a:sym typeface="Montserrat 1 Semi-Bold"/>
              </a:rPr>
              <a:t>Be Pell Elligible. </a:t>
            </a:r>
          </a:p>
        </p:txBody>
      </p:sp>
      <p:sp>
        <p:nvSpPr>
          <p:cNvPr id="15" name="TextBox 15"/>
          <p:cNvSpPr txBox="1"/>
          <p:nvPr/>
        </p:nvSpPr>
        <p:spPr>
          <a:xfrm>
            <a:off x="866775" y="7306498"/>
            <a:ext cx="4550303" cy="806450"/>
          </a:xfrm>
          <a:prstGeom prst="rect">
            <a:avLst/>
          </a:prstGeom>
        </p:spPr>
        <p:txBody>
          <a:bodyPr lIns="0" tIns="0" rIns="0" bIns="0" rtlCol="0" anchor="t">
            <a:spAutoFit/>
          </a:bodyPr>
          <a:lstStyle/>
          <a:p>
            <a:pPr algn="l">
              <a:lnSpc>
                <a:spcPts val="3249"/>
              </a:lnSpc>
            </a:pPr>
            <a:r>
              <a:rPr lang="en-US" sz="2499" b="1" spc="54">
                <a:solidFill>
                  <a:srgbClr val="FFFFFF"/>
                </a:solidFill>
                <a:latin typeface="Montserrat 1 Semi-Bold"/>
                <a:ea typeface="Montserrat 1 Semi-Bold"/>
                <a:cs typeface="Montserrat 1 Semi-Bold"/>
                <a:sym typeface="Montserrat 1 Semi-Bold"/>
              </a:rPr>
              <a:t>Have a minimum GPA of 3.0</a:t>
            </a:r>
          </a:p>
        </p:txBody>
      </p:sp>
      <p:sp>
        <p:nvSpPr>
          <p:cNvPr id="16" name="TextBox 16"/>
          <p:cNvSpPr txBox="1"/>
          <p:nvPr/>
        </p:nvSpPr>
        <p:spPr>
          <a:xfrm>
            <a:off x="6165001" y="7306498"/>
            <a:ext cx="4550303" cy="1271905"/>
          </a:xfrm>
          <a:prstGeom prst="rect">
            <a:avLst/>
          </a:prstGeom>
        </p:spPr>
        <p:txBody>
          <a:bodyPr lIns="0" tIns="0" rIns="0" bIns="0" rtlCol="0" anchor="t">
            <a:spAutoFit/>
          </a:bodyPr>
          <a:lstStyle/>
          <a:p>
            <a:pPr algn="l">
              <a:lnSpc>
                <a:spcPts val="3379"/>
              </a:lnSpc>
            </a:pPr>
            <a:r>
              <a:rPr lang="en-US" sz="2599" b="1" spc="57">
                <a:solidFill>
                  <a:srgbClr val="FFFFFF"/>
                </a:solidFill>
                <a:latin typeface="Montserrat 1 Semi-Bold"/>
                <a:ea typeface="Montserrat 1 Semi-Bold"/>
                <a:cs typeface="Montserrat 1 Semi-Bold"/>
                <a:sym typeface="Montserrat 1 Semi-Bold"/>
              </a:rPr>
              <a:t>Be a U.S. citizen, U.S. national, or permanent resident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3A5D"/>
        </a:solidFill>
        <a:effectLst/>
      </p:bgPr>
    </p:bg>
    <p:spTree>
      <p:nvGrpSpPr>
        <p:cNvPr id="1" name=""/>
        <p:cNvGrpSpPr/>
        <p:nvPr/>
      </p:nvGrpSpPr>
      <p:grpSpPr>
        <a:xfrm>
          <a:off x="0" y="0"/>
          <a:ext cx="0" cy="0"/>
          <a:chOff x="0" y="0"/>
          <a:chExt cx="0" cy="0"/>
        </a:xfrm>
      </p:grpSpPr>
      <p:sp>
        <p:nvSpPr>
          <p:cNvPr id="2" name="Freeform 2"/>
          <p:cNvSpPr/>
          <p:nvPr/>
        </p:nvSpPr>
        <p:spPr>
          <a:xfrm>
            <a:off x="15937626" y="8789890"/>
            <a:ext cx="2017596" cy="1195696"/>
          </a:xfrm>
          <a:custGeom>
            <a:avLst/>
            <a:gdLst/>
            <a:ahLst/>
            <a:cxnLst/>
            <a:rect l="l" t="t" r="r" b="b"/>
            <a:pathLst>
              <a:path w="2017596" h="1195696">
                <a:moveTo>
                  <a:pt x="0" y="0"/>
                </a:moveTo>
                <a:lnTo>
                  <a:pt x="2017596" y="0"/>
                </a:lnTo>
                <a:lnTo>
                  <a:pt x="2017596" y="1195696"/>
                </a:lnTo>
                <a:lnTo>
                  <a:pt x="0" y="1195696"/>
                </a:lnTo>
                <a:lnTo>
                  <a:pt x="0" y="0"/>
                </a:lnTo>
                <a:close/>
              </a:path>
            </a:pathLst>
          </a:custGeom>
          <a:blipFill>
            <a:blip r:embed="rId2"/>
            <a:stretch>
              <a:fillRect/>
            </a:stretch>
          </a:blipFill>
        </p:spPr>
        <p:txBody>
          <a:bodyPr/>
          <a:lstStyle/>
          <a:p>
            <a:endParaRPr lang="en-US"/>
          </a:p>
        </p:txBody>
      </p:sp>
      <p:sp>
        <p:nvSpPr>
          <p:cNvPr id="3" name="AutoShape 3"/>
          <p:cNvSpPr/>
          <p:nvPr/>
        </p:nvSpPr>
        <p:spPr>
          <a:xfrm>
            <a:off x="15156638" y="0"/>
            <a:ext cx="3131362" cy="2190750"/>
          </a:xfrm>
          <a:prstGeom prst="rect">
            <a:avLst/>
          </a:prstGeom>
          <a:solidFill>
            <a:srgbClr val="FE4C00"/>
          </a:solidFill>
        </p:spPr>
        <p:txBody>
          <a:bodyPr/>
          <a:lstStyle/>
          <a:p>
            <a:endParaRPr lang="en-US"/>
          </a:p>
        </p:txBody>
      </p:sp>
      <p:sp>
        <p:nvSpPr>
          <p:cNvPr id="4" name="Freeform 4"/>
          <p:cNvSpPr/>
          <p:nvPr/>
        </p:nvSpPr>
        <p:spPr>
          <a:xfrm>
            <a:off x="15640215" y="650189"/>
            <a:ext cx="2183930" cy="890371"/>
          </a:xfrm>
          <a:custGeom>
            <a:avLst/>
            <a:gdLst/>
            <a:ahLst/>
            <a:cxnLst/>
            <a:rect l="l" t="t" r="r" b="b"/>
            <a:pathLst>
              <a:path w="2183930" h="890371">
                <a:moveTo>
                  <a:pt x="0" y="0"/>
                </a:moveTo>
                <a:lnTo>
                  <a:pt x="2183930" y="0"/>
                </a:lnTo>
                <a:lnTo>
                  <a:pt x="2183930" y="890372"/>
                </a:lnTo>
                <a:lnTo>
                  <a:pt x="0" y="890372"/>
                </a:lnTo>
                <a:lnTo>
                  <a:pt x="0" y="0"/>
                </a:lnTo>
                <a:close/>
              </a:path>
            </a:pathLst>
          </a:custGeom>
          <a:blipFill>
            <a:blip r:embed="rId3"/>
            <a:stretch>
              <a:fillRect/>
            </a:stretch>
          </a:blipFill>
        </p:spPr>
        <p:txBody>
          <a:bodyPr/>
          <a:lstStyle/>
          <a:p>
            <a:endParaRPr lang="en-US"/>
          </a:p>
        </p:txBody>
      </p:sp>
      <p:grpSp>
        <p:nvGrpSpPr>
          <p:cNvPr id="5" name="Group 5"/>
          <p:cNvGrpSpPr/>
          <p:nvPr/>
        </p:nvGrpSpPr>
        <p:grpSpPr>
          <a:xfrm>
            <a:off x="10390240" y="2641170"/>
            <a:ext cx="6556184" cy="6617130"/>
            <a:chOff x="0" y="0"/>
            <a:chExt cx="8741578" cy="8822840"/>
          </a:xfrm>
        </p:grpSpPr>
        <p:grpSp>
          <p:nvGrpSpPr>
            <p:cNvPr id="6" name="Group 6"/>
            <p:cNvGrpSpPr/>
            <p:nvPr/>
          </p:nvGrpSpPr>
          <p:grpSpPr>
            <a:xfrm>
              <a:off x="300912" y="0"/>
              <a:ext cx="8000821" cy="8000821"/>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25046" r="-25046"/>
                </a:stretch>
              </a:blipFill>
            </p:spPr>
            <p:txBody>
              <a:bodyPr/>
              <a:lstStyle/>
              <a:p>
                <a:endParaRPr lang="en-US"/>
              </a:p>
            </p:txBody>
          </p:sp>
        </p:grpSp>
        <p:sp>
          <p:nvSpPr>
            <p:cNvPr id="8" name="Freeform 8"/>
            <p:cNvSpPr/>
            <p:nvPr/>
          </p:nvSpPr>
          <p:spPr>
            <a:xfrm>
              <a:off x="0" y="5411196"/>
              <a:ext cx="8741578" cy="3411644"/>
            </a:xfrm>
            <a:custGeom>
              <a:avLst/>
              <a:gdLst/>
              <a:ahLst/>
              <a:cxnLst/>
              <a:rect l="l" t="t" r="r" b="b"/>
              <a:pathLst>
                <a:path w="8741578" h="3411644">
                  <a:moveTo>
                    <a:pt x="0" y="0"/>
                  </a:moveTo>
                  <a:lnTo>
                    <a:pt x="8741578" y="0"/>
                  </a:lnTo>
                  <a:lnTo>
                    <a:pt x="8741578" y="3411644"/>
                  </a:lnTo>
                  <a:lnTo>
                    <a:pt x="0" y="3411644"/>
                  </a:lnTo>
                  <a:lnTo>
                    <a:pt x="0" y="0"/>
                  </a:lnTo>
                  <a:close/>
                </a:path>
              </a:pathLst>
            </a:custGeom>
            <a:blipFill>
              <a:blip r:embed="rId5"/>
              <a:stretch>
                <a:fillRect/>
              </a:stretch>
            </a:blipFill>
          </p:spPr>
          <p:txBody>
            <a:bodyPr/>
            <a:lstStyle/>
            <a:p>
              <a:endParaRPr lang="en-US"/>
            </a:p>
          </p:txBody>
        </p:sp>
      </p:grpSp>
      <p:sp>
        <p:nvSpPr>
          <p:cNvPr id="9" name="TextBox 9"/>
          <p:cNvSpPr txBox="1"/>
          <p:nvPr/>
        </p:nvSpPr>
        <p:spPr>
          <a:xfrm>
            <a:off x="866775" y="2478647"/>
            <a:ext cx="9185974" cy="6312267"/>
          </a:xfrm>
          <a:prstGeom prst="rect">
            <a:avLst/>
          </a:prstGeom>
        </p:spPr>
        <p:txBody>
          <a:bodyPr lIns="0" tIns="0" rIns="0" bIns="0" rtlCol="0" anchor="t">
            <a:spAutoFit/>
          </a:bodyPr>
          <a:lstStyle/>
          <a:p>
            <a:pPr marL="597958" lvl="1" indent="-298979" algn="l">
              <a:lnSpc>
                <a:spcPts val="3600"/>
              </a:lnSpc>
              <a:buFont typeface="Arial"/>
              <a:buChar char="•"/>
            </a:pPr>
            <a:r>
              <a:rPr lang="en-US" sz="2769" b="1" spc="60">
                <a:solidFill>
                  <a:srgbClr val="FFC844"/>
                </a:solidFill>
                <a:latin typeface="Montserrat 1 Bold"/>
                <a:ea typeface="Montserrat 1 Bold"/>
                <a:cs typeface="Montserrat 1 Bold"/>
                <a:sym typeface="Montserrat 1 Bold"/>
              </a:rPr>
              <a:t>Complete the General Application</a:t>
            </a:r>
          </a:p>
          <a:p>
            <a:pPr algn="l">
              <a:lnSpc>
                <a:spcPts val="3600"/>
              </a:lnSpc>
            </a:pPr>
            <a:r>
              <a:rPr lang="en-US" sz="2769" spc="60">
                <a:solidFill>
                  <a:srgbClr val="FFFFFF"/>
                </a:solidFill>
                <a:latin typeface="Montserrat 1"/>
                <a:ea typeface="Montserrat 1"/>
                <a:cs typeface="Montserrat 1"/>
                <a:sym typeface="Montserrat 1"/>
              </a:rPr>
              <a:t> </a:t>
            </a:r>
          </a:p>
          <a:p>
            <a:pPr marL="597958" lvl="1" indent="-298979" algn="l">
              <a:lnSpc>
                <a:spcPts val="3600"/>
              </a:lnSpc>
              <a:buFont typeface="Arial"/>
              <a:buChar char="•"/>
            </a:pPr>
            <a:r>
              <a:rPr lang="en-US" sz="2769" b="1" spc="60">
                <a:solidFill>
                  <a:srgbClr val="FFC844"/>
                </a:solidFill>
                <a:latin typeface="Montserrat 1 Bold"/>
                <a:ea typeface="Montserrat 1 Bold"/>
                <a:cs typeface="Montserrat 1 Bold"/>
                <a:sym typeface="Montserrat 1 Bold"/>
              </a:rPr>
              <a:t>Letter of Recommendation</a:t>
            </a:r>
            <a:r>
              <a:rPr lang="en-US" sz="2769" spc="60">
                <a:solidFill>
                  <a:srgbClr val="FFFFFF"/>
                </a:solidFill>
                <a:latin typeface="Montserrat 1"/>
                <a:ea typeface="Montserrat 1"/>
                <a:cs typeface="Montserrat 1"/>
                <a:sym typeface="Montserrat 1"/>
              </a:rPr>
              <a:t> from college/university president, faculty or administrator at your university who is familiar with you and your leadership skills. </a:t>
            </a:r>
          </a:p>
          <a:p>
            <a:pPr algn="l">
              <a:lnSpc>
                <a:spcPts val="3600"/>
              </a:lnSpc>
            </a:pPr>
            <a:endParaRPr lang="en-US" sz="2769" spc="60">
              <a:solidFill>
                <a:srgbClr val="FFFFFF"/>
              </a:solidFill>
              <a:latin typeface="Montserrat 1"/>
              <a:ea typeface="Montserrat 1"/>
              <a:cs typeface="Montserrat 1"/>
              <a:sym typeface="Montserrat 1"/>
            </a:endParaRPr>
          </a:p>
          <a:p>
            <a:pPr marL="597958" lvl="1" indent="-298979" algn="l">
              <a:lnSpc>
                <a:spcPts val="3600"/>
              </a:lnSpc>
              <a:buFont typeface="Arial"/>
              <a:buChar char="•"/>
            </a:pPr>
            <a:r>
              <a:rPr lang="en-US" sz="2769" b="1" spc="60">
                <a:solidFill>
                  <a:srgbClr val="FFC844"/>
                </a:solidFill>
                <a:latin typeface="Montserrat 1 Bold"/>
                <a:ea typeface="Montserrat 1 Bold"/>
                <a:cs typeface="Montserrat 1 Bold"/>
                <a:sym typeface="Montserrat 1 Bold"/>
              </a:rPr>
              <a:t>Headshot photo</a:t>
            </a:r>
          </a:p>
          <a:p>
            <a:pPr marL="597958" lvl="1" indent="-298979" algn="l">
              <a:lnSpc>
                <a:spcPts val="3600"/>
              </a:lnSpc>
              <a:buFont typeface="Arial"/>
              <a:buChar char="•"/>
            </a:pPr>
            <a:r>
              <a:rPr lang="en-US" sz="2769" b="1" spc="60">
                <a:solidFill>
                  <a:srgbClr val="FFC844"/>
                </a:solidFill>
                <a:latin typeface="Montserrat 1 Bold"/>
                <a:ea typeface="Montserrat 1 Bold"/>
                <a:cs typeface="Montserrat 1 Bold"/>
                <a:sym typeface="Montserrat 1 Bold"/>
              </a:rPr>
              <a:t>Unofficialy copy of transcript</a:t>
            </a:r>
          </a:p>
          <a:p>
            <a:pPr marL="597958" lvl="1" indent="-298979" algn="l">
              <a:lnSpc>
                <a:spcPts val="3600"/>
              </a:lnSpc>
              <a:buFont typeface="Arial"/>
              <a:buChar char="•"/>
            </a:pPr>
            <a:r>
              <a:rPr lang="en-US" sz="2769" b="1" spc="60">
                <a:solidFill>
                  <a:srgbClr val="FFC844"/>
                </a:solidFill>
                <a:latin typeface="Montserrat 1 Bold"/>
                <a:ea typeface="Montserrat 1 Bold"/>
                <a:cs typeface="Montserrat 1 Bold"/>
                <a:sym typeface="Montserrat 1 Bold"/>
              </a:rPr>
              <a:t>Resume</a:t>
            </a:r>
          </a:p>
          <a:p>
            <a:pPr marL="597958" lvl="1" indent="-298979" algn="l">
              <a:lnSpc>
                <a:spcPts val="3600"/>
              </a:lnSpc>
              <a:buFont typeface="Arial"/>
              <a:buChar char="•"/>
            </a:pPr>
            <a:r>
              <a:rPr lang="en-US" sz="2769" b="1" spc="60">
                <a:solidFill>
                  <a:srgbClr val="FFC844"/>
                </a:solidFill>
                <a:latin typeface="Montserrat 1 Bold"/>
                <a:ea typeface="Montserrat 1 Bold"/>
                <a:cs typeface="Montserrat 1 Bold"/>
                <a:sym typeface="Montserrat 1 Bold"/>
              </a:rPr>
              <a:t>Personal Video </a:t>
            </a:r>
            <a:r>
              <a:rPr lang="en-US" sz="2769" b="1" spc="60">
                <a:solidFill>
                  <a:srgbClr val="FFFFFF"/>
                </a:solidFill>
                <a:latin typeface="Montserrat 1 Bold"/>
                <a:ea typeface="Montserrat 1 Bold"/>
                <a:cs typeface="Montserrat 1 Bold"/>
                <a:sym typeface="Montserrat 1 Bold"/>
              </a:rPr>
              <a:t>- </a:t>
            </a:r>
            <a:r>
              <a:rPr lang="en-US" sz="2769" spc="60">
                <a:solidFill>
                  <a:srgbClr val="FFFFFF"/>
                </a:solidFill>
                <a:latin typeface="Montserrat 1"/>
                <a:ea typeface="Montserrat 1"/>
                <a:cs typeface="Montserrat 1"/>
                <a:sym typeface="Montserrat 1"/>
              </a:rPr>
              <a:t>(4-5) minutes and should showcase you and the prompt questions. </a:t>
            </a:r>
          </a:p>
          <a:p>
            <a:pPr algn="l">
              <a:lnSpc>
                <a:spcPts val="3600"/>
              </a:lnSpc>
            </a:pPr>
            <a:endParaRPr lang="en-US" sz="2769" spc="60">
              <a:solidFill>
                <a:srgbClr val="FFFFFF"/>
              </a:solidFill>
              <a:latin typeface="Montserrat 1"/>
              <a:ea typeface="Montserrat 1"/>
              <a:cs typeface="Montserrat 1"/>
              <a:sym typeface="Montserrat 1"/>
            </a:endParaRPr>
          </a:p>
          <a:p>
            <a:pPr marL="597958" lvl="1" indent="-298979" algn="l">
              <a:lnSpc>
                <a:spcPts val="3600"/>
              </a:lnSpc>
              <a:buFont typeface="Arial"/>
              <a:buChar char="•"/>
            </a:pPr>
            <a:r>
              <a:rPr lang="en-US" sz="2769" b="1" spc="60">
                <a:solidFill>
                  <a:srgbClr val="FFC844"/>
                </a:solidFill>
                <a:latin typeface="Montserrat 1 Bold"/>
                <a:ea typeface="Montserrat 1 Bold"/>
                <a:cs typeface="Montserrat 1 Bold"/>
                <a:sym typeface="Montserrat 1 Bold"/>
              </a:rPr>
              <a:t>DEADLINE: January 9, 2026</a:t>
            </a:r>
          </a:p>
        </p:txBody>
      </p:sp>
      <p:sp>
        <p:nvSpPr>
          <p:cNvPr id="10" name="TextBox 10"/>
          <p:cNvSpPr txBox="1"/>
          <p:nvPr/>
        </p:nvSpPr>
        <p:spPr>
          <a:xfrm>
            <a:off x="866775" y="678764"/>
            <a:ext cx="13328627" cy="1183005"/>
          </a:xfrm>
          <a:prstGeom prst="rect">
            <a:avLst/>
          </a:prstGeom>
        </p:spPr>
        <p:txBody>
          <a:bodyPr lIns="0" tIns="0" rIns="0" bIns="0" rtlCol="0" anchor="t">
            <a:spAutoFit/>
          </a:bodyPr>
          <a:lstStyle/>
          <a:p>
            <a:pPr marL="0" lvl="0" indent="0" algn="l">
              <a:lnSpc>
                <a:spcPts val="9359"/>
              </a:lnSpc>
              <a:spcBef>
                <a:spcPct val="0"/>
              </a:spcBef>
            </a:pPr>
            <a:r>
              <a:rPr lang="en-US" sz="7999" b="1" spc="175">
                <a:solidFill>
                  <a:srgbClr val="FFFFFF"/>
                </a:solidFill>
                <a:latin typeface="Montserrat 1 Bold"/>
                <a:ea typeface="Montserrat 1 Bold"/>
                <a:cs typeface="Montserrat 1 Bold"/>
                <a:sym typeface="Montserrat 1 Bold"/>
              </a:rPr>
              <a:t>THE APPLICATION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6646"/>
        </a:solidFill>
        <a:effectLst/>
      </p:bgPr>
    </p:bg>
    <p:spTree>
      <p:nvGrpSpPr>
        <p:cNvPr id="1" name=""/>
        <p:cNvGrpSpPr/>
        <p:nvPr/>
      </p:nvGrpSpPr>
      <p:grpSpPr>
        <a:xfrm>
          <a:off x="0" y="0"/>
          <a:ext cx="0" cy="0"/>
          <a:chOff x="0" y="0"/>
          <a:chExt cx="0" cy="0"/>
        </a:xfrm>
      </p:grpSpPr>
      <p:sp>
        <p:nvSpPr>
          <p:cNvPr id="2" name="Freeform 2"/>
          <p:cNvSpPr/>
          <p:nvPr/>
        </p:nvSpPr>
        <p:spPr>
          <a:xfrm>
            <a:off x="15937626" y="8789890"/>
            <a:ext cx="2017596" cy="1195696"/>
          </a:xfrm>
          <a:custGeom>
            <a:avLst/>
            <a:gdLst/>
            <a:ahLst/>
            <a:cxnLst/>
            <a:rect l="l" t="t" r="r" b="b"/>
            <a:pathLst>
              <a:path w="2017596" h="1195696">
                <a:moveTo>
                  <a:pt x="0" y="0"/>
                </a:moveTo>
                <a:lnTo>
                  <a:pt x="2017596" y="0"/>
                </a:lnTo>
                <a:lnTo>
                  <a:pt x="2017596" y="1195696"/>
                </a:lnTo>
                <a:lnTo>
                  <a:pt x="0" y="1195696"/>
                </a:lnTo>
                <a:lnTo>
                  <a:pt x="0" y="0"/>
                </a:lnTo>
                <a:close/>
              </a:path>
            </a:pathLst>
          </a:custGeom>
          <a:blipFill>
            <a:blip r:embed="rId2"/>
            <a:stretch>
              <a:fillRect/>
            </a:stretch>
          </a:blipFill>
        </p:spPr>
        <p:txBody>
          <a:bodyPr/>
          <a:lstStyle/>
          <a:p>
            <a:endParaRPr lang="en-US"/>
          </a:p>
        </p:txBody>
      </p:sp>
      <p:sp>
        <p:nvSpPr>
          <p:cNvPr id="3" name="TextBox 3"/>
          <p:cNvSpPr txBox="1"/>
          <p:nvPr/>
        </p:nvSpPr>
        <p:spPr>
          <a:xfrm>
            <a:off x="866775" y="5881591"/>
            <a:ext cx="7882135" cy="2713194"/>
          </a:xfrm>
          <a:prstGeom prst="rect">
            <a:avLst/>
          </a:prstGeom>
        </p:spPr>
        <p:txBody>
          <a:bodyPr lIns="0" tIns="0" rIns="0" bIns="0" rtlCol="0" anchor="t">
            <a:spAutoFit/>
          </a:bodyPr>
          <a:lstStyle/>
          <a:p>
            <a:pPr algn="l">
              <a:lnSpc>
                <a:spcPts val="3285"/>
              </a:lnSpc>
            </a:pPr>
            <a:r>
              <a:rPr lang="en-US" sz="2527" spc="55">
                <a:solidFill>
                  <a:srgbClr val="FFFFFF"/>
                </a:solidFill>
                <a:latin typeface="Montserrat 1"/>
                <a:ea typeface="Montserrat 1"/>
                <a:cs typeface="Montserrat 1"/>
                <a:sym typeface="Montserrat 1"/>
              </a:rPr>
              <a:t>Toward </a:t>
            </a:r>
            <a:r>
              <a:rPr lang="en-US" sz="2527" u="sng" spc="55">
                <a:solidFill>
                  <a:srgbClr val="FFFFFF"/>
                </a:solidFill>
                <a:latin typeface="Montserrat 1"/>
                <a:ea typeface="Montserrat 1"/>
                <a:cs typeface="Montserrat 1"/>
                <a:sym typeface="Montserrat 1"/>
              </a:rPr>
              <a:t>ANY</a:t>
            </a:r>
            <a:r>
              <a:rPr lang="en-US" sz="2527" spc="55">
                <a:solidFill>
                  <a:srgbClr val="FFFFFF"/>
                </a:solidFill>
                <a:latin typeface="Montserrat 1"/>
                <a:ea typeface="Montserrat 1"/>
                <a:cs typeface="Montserrat 1"/>
                <a:sym typeface="Montserrat 1"/>
              </a:rPr>
              <a:t> CIEE summer or semester Program through Summer 2027 for all qualified applicants to the Frederick Douglass – Daniel O’Connell Global Internship. </a:t>
            </a:r>
          </a:p>
          <a:p>
            <a:pPr algn="l">
              <a:lnSpc>
                <a:spcPts val="2857"/>
              </a:lnSpc>
            </a:pPr>
            <a:endParaRPr lang="en-US" sz="2527" spc="55">
              <a:solidFill>
                <a:srgbClr val="FFFFFF"/>
              </a:solidFill>
              <a:latin typeface="Montserrat 1"/>
              <a:ea typeface="Montserrat 1"/>
              <a:cs typeface="Montserrat 1"/>
              <a:sym typeface="Montserrat 1"/>
            </a:endParaRPr>
          </a:p>
          <a:p>
            <a:pPr algn="l">
              <a:lnSpc>
                <a:spcPts val="2857"/>
              </a:lnSpc>
            </a:pPr>
            <a:endParaRPr lang="en-US" sz="2527" spc="55">
              <a:solidFill>
                <a:srgbClr val="FFFFFF"/>
              </a:solidFill>
              <a:latin typeface="Montserrat 1"/>
              <a:ea typeface="Montserrat 1"/>
              <a:cs typeface="Montserrat 1"/>
              <a:sym typeface="Montserrat 1"/>
            </a:endParaRPr>
          </a:p>
          <a:p>
            <a:pPr algn="l">
              <a:lnSpc>
                <a:spcPts val="2857"/>
              </a:lnSpc>
            </a:pPr>
            <a:endParaRPr lang="en-US" sz="2527" spc="55">
              <a:solidFill>
                <a:srgbClr val="FFFFFF"/>
              </a:solidFill>
              <a:latin typeface="Montserrat 1"/>
              <a:ea typeface="Montserrat 1"/>
              <a:cs typeface="Montserrat 1"/>
              <a:sym typeface="Montserrat 1"/>
            </a:endParaRPr>
          </a:p>
        </p:txBody>
      </p:sp>
      <p:sp>
        <p:nvSpPr>
          <p:cNvPr id="4" name="AutoShape 4"/>
          <p:cNvSpPr/>
          <p:nvPr/>
        </p:nvSpPr>
        <p:spPr>
          <a:xfrm>
            <a:off x="15156638" y="0"/>
            <a:ext cx="3131362" cy="2190750"/>
          </a:xfrm>
          <a:prstGeom prst="rect">
            <a:avLst/>
          </a:prstGeom>
          <a:solidFill>
            <a:srgbClr val="FFC844"/>
          </a:solidFill>
        </p:spPr>
        <p:txBody>
          <a:bodyPr/>
          <a:lstStyle/>
          <a:p>
            <a:endParaRPr lang="en-US"/>
          </a:p>
        </p:txBody>
      </p:sp>
      <p:sp>
        <p:nvSpPr>
          <p:cNvPr id="5" name="Freeform 5"/>
          <p:cNvSpPr/>
          <p:nvPr/>
        </p:nvSpPr>
        <p:spPr>
          <a:xfrm>
            <a:off x="15640215" y="650189"/>
            <a:ext cx="2183930" cy="890371"/>
          </a:xfrm>
          <a:custGeom>
            <a:avLst/>
            <a:gdLst/>
            <a:ahLst/>
            <a:cxnLst/>
            <a:rect l="l" t="t" r="r" b="b"/>
            <a:pathLst>
              <a:path w="2183930" h="890371">
                <a:moveTo>
                  <a:pt x="0" y="0"/>
                </a:moveTo>
                <a:lnTo>
                  <a:pt x="2183930" y="0"/>
                </a:lnTo>
                <a:lnTo>
                  <a:pt x="2183930" y="890372"/>
                </a:lnTo>
                <a:lnTo>
                  <a:pt x="0" y="890372"/>
                </a:lnTo>
                <a:lnTo>
                  <a:pt x="0" y="0"/>
                </a:lnTo>
                <a:close/>
              </a:path>
            </a:pathLst>
          </a:custGeom>
          <a:blipFill>
            <a:blip r:embed="rId3"/>
            <a:stretch>
              <a:fillRect/>
            </a:stretch>
          </a:blipFill>
        </p:spPr>
        <p:txBody>
          <a:bodyPr/>
          <a:lstStyle/>
          <a:p>
            <a:endParaRPr lang="en-US"/>
          </a:p>
        </p:txBody>
      </p:sp>
      <p:sp>
        <p:nvSpPr>
          <p:cNvPr id="6" name="TextBox 6"/>
          <p:cNvSpPr txBox="1"/>
          <p:nvPr/>
        </p:nvSpPr>
        <p:spPr>
          <a:xfrm>
            <a:off x="866775" y="4447385"/>
            <a:ext cx="3356099" cy="1163207"/>
          </a:xfrm>
          <a:prstGeom prst="rect">
            <a:avLst/>
          </a:prstGeom>
        </p:spPr>
        <p:txBody>
          <a:bodyPr lIns="0" tIns="0" rIns="0" bIns="0" rtlCol="0" anchor="t">
            <a:spAutoFit/>
          </a:bodyPr>
          <a:lstStyle/>
          <a:p>
            <a:pPr marL="0" lvl="0" indent="0" algn="l">
              <a:lnSpc>
                <a:spcPts val="9130"/>
              </a:lnSpc>
            </a:pPr>
            <a:r>
              <a:rPr lang="en-US" sz="7803" b="1" spc="171">
                <a:solidFill>
                  <a:srgbClr val="FFC844"/>
                </a:solidFill>
                <a:latin typeface="Montserrat 1 Medium"/>
                <a:ea typeface="Montserrat 1 Medium"/>
                <a:cs typeface="Montserrat 1 Medium"/>
                <a:sym typeface="Montserrat 1 Medium"/>
              </a:rPr>
              <a:t>$1500</a:t>
            </a:r>
          </a:p>
        </p:txBody>
      </p:sp>
      <p:sp>
        <p:nvSpPr>
          <p:cNvPr id="7" name="TextBox 7"/>
          <p:cNvSpPr txBox="1"/>
          <p:nvPr/>
        </p:nvSpPr>
        <p:spPr>
          <a:xfrm>
            <a:off x="9334766" y="4369145"/>
            <a:ext cx="3586308" cy="1163207"/>
          </a:xfrm>
          <a:prstGeom prst="rect">
            <a:avLst/>
          </a:prstGeom>
        </p:spPr>
        <p:txBody>
          <a:bodyPr lIns="0" tIns="0" rIns="0" bIns="0" rtlCol="0" anchor="t">
            <a:spAutoFit/>
          </a:bodyPr>
          <a:lstStyle/>
          <a:p>
            <a:pPr marL="0" lvl="0" indent="0" algn="l">
              <a:lnSpc>
                <a:spcPts val="9130"/>
              </a:lnSpc>
            </a:pPr>
            <a:r>
              <a:rPr lang="en-US" sz="7803" b="1" spc="171">
                <a:solidFill>
                  <a:srgbClr val="FFC844"/>
                </a:solidFill>
                <a:latin typeface="Montserrat 1 Medium"/>
                <a:ea typeface="Montserrat 1 Medium"/>
                <a:cs typeface="Montserrat 1 Medium"/>
                <a:sym typeface="Montserrat 1 Medium"/>
              </a:rPr>
              <a:t>$3000</a:t>
            </a:r>
          </a:p>
        </p:txBody>
      </p:sp>
      <p:sp>
        <p:nvSpPr>
          <p:cNvPr id="8" name="TextBox 8"/>
          <p:cNvSpPr txBox="1"/>
          <p:nvPr/>
        </p:nvSpPr>
        <p:spPr>
          <a:xfrm>
            <a:off x="9334766" y="5881591"/>
            <a:ext cx="7172616" cy="1289050"/>
          </a:xfrm>
          <a:prstGeom prst="rect">
            <a:avLst/>
          </a:prstGeom>
        </p:spPr>
        <p:txBody>
          <a:bodyPr lIns="0" tIns="0" rIns="0" bIns="0" rtlCol="0" anchor="t">
            <a:spAutoFit/>
          </a:bodyPr>
          <a:lstStyle/>
          <a:p>
            <a:pPr algn="l">
              <a:lnSpc>
                <a:spcPts val="2600"/>
              </a:lnSpc>
            </a:pPr>
            <a:endParaRPr/>
          </a:p>
          <a:p>
            <a:pPr algn="l">
              <a:lnSpc>
                <a:spcPts val="2600"/>
              </a:lnSpc>
            </a:pPr>
            <a:r>
              <a:rPr lang="en-US" sz="2000" spc="44">
                <a:solidFill>
                  <a:srgbClr val="FFFFFF"/>
                </a:solidFill>
                <a:latin typeface="Montserrat 1"/>
                <a:ea typeface="Montserrat 1"/>
                <a:cs typeface="Montserrat 1"/>
                <a:sym typeface="Montserrat 1"/>
              </a:rPr>
              <a:t>Your school may also match the Scholars Grant - giving you up to $3000 towards to study abroad.</a:t>
            </a:r>
          </a:p>
          <a:p>
            <a:pPr algn="l">
              <a:lnSpc>
                <a:spcPts val="2600"/>
              </a:lnSpc>
            </a:pPr>
            <a:endParaRPr lang="en-US" sz="2000" spc="44">
              <a:solidFill>
                <a:srgbClr val="FFFFFF"/>
              </a:solidFill>
              <a:latin typeface="Montserrat 1"/>
              <a:ea typeface="Montserrat 1"/>
              <a:cs typeface="Montserrat 1"/>
              <a:sym typeface="Montserrat 1"/>
            </a:endParaRPr>
          </a:p>
        </p:txBody>
      </p:sp>
      <p:sp>
        <p:nvSpPr>
          <p:cNvPr id="9" name="TextBox 9"/>
          <p:cNvSpPr txBox="1"/>
          <p:nvPr/>
        </p:nvSpPr>
        <p:spPr>
          <a:xfrm>
            <a:off x="866775" y="678764"/>
            <a:ext cx="13328627" cy="2364105"/>
          </a:xfrm>
          <a:prstGeom prst="rect">
            <a:avLst/>
          </a:prstGeom>
        </p:spPr>
        <p:txBody>
          <a:bodyPr lIns="0" tIns="0" rIns="0" bIns="0" rtlCol="0" anchor="t">
            <a:spAutoFit/>
          </a:bodyPr>
          <a:lstStyle/>
          <a:p>
            <a:pPr marL="0" lvl="0" indent="0" algn="l">
              <a:lnSpc>
                <a:spcPts val="9359"/>
              </a:lnSpc>
              <a:spcBef>
                <a:spcPct val="0"/>
              </a:spcBef>
            </a:pPr>
            <a:r>
              <a:rPr lang="en-US" sz="7999" b="1" spc="175">
                <a:solidFill>
                  <a:srgbClr val="FFFFFF"/>
                </a:solidFill>
                <a:latin typeface="Montserrat 1 Bold"/>
                <a:ea typeface="Montserrat 1 Bold"/>
                <a:cs typeface="Montserrat 1 Bold"/>
                <a:sym typeface="Montserrat 1 Bold"/>
              </a:rPr>
              <a:t>DOUGLASS-O’CONNELL SCHOLARS GRANT</a:t>
            </a:r>
          </a:p>
        </p:txBody>
      </p:sp>
      <p:sp>
        <p:nvSpPr>
          <p:cNvPr id="10" name="TextBox 10"/>
          <p:cNvSpPr txBox="1"/>
          <p:nvPr/>
        </p:nvSpPr>
        <p:spPr>
          <a:xfrm>
            <a:off x="866775" y="8212676"/>
            <a:ext cx="8766709" cy="1183005"/>
          </a:xfrm>
          <a:prstGeom prst="rect">
            <a:avLst/>
          </a:prstGeom>
        </p:spPr>
        <p:txBody>
          <a:bodyPr lIns="0" tIns="0" rIns="0" bIns="0" rtlCol="0" anchor="t">
            <a:spAutoFit/>
          </a:bodyPr>
          <a:lstStyle/>
          <a:p>
            <a:pPr marL="0" lvl="0" indent="0" algn="l">
              <a:lnSpc>
                <a:spcPts val="9359"/>
              </a:lnSpc>
              <a:spcBef>
                <a:spcPct val="0"/>
              </a:spcBef>
            </a:pPr>
            <a:r>
              <a:rPr lang="en-US" sz="7999" b="1" spc="175">
                <a:solidFill>
                  <a:srgbClr val="FFFFFF"/>
                </a:solidFill>
                <a:latin typeface="Montserrat 1 Bold"/>
                <a:ea typeface="Montserrat 1 Bold"/>
                <a:cs typeface="Montserrat 1 Bold"/>
                <a:sym typeface="Montserrat 1 Bold"/>
              </a:rPr>
              <a:t>You can’t lose!!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E7FB9BA188C914381E12D10A42E86BE" ma:contentTypeVersion="17" ma:contentTypeDescription="Create a new document." ma:contentTypeScope="" ma:versionID="e56be171c775e762f48a4325ff9d56fe">
  <xsd:schema xmlns:xsd="http://www.w3.org/2001/XMLSchema" xmlns:xs="http://www.w3.org/2001/XMLSchema" xmlns:p="http://schemas.microsoft.com/office/2006/metadata/properties" xmlns:ns2="a8abd1a6-bedb-4b15-90d2-ad4e4efc5567" xmlns:ns3="ff225d29-b576-48bd-b8b9-e27df9983c1e" targetNamespace="http://schemas.microsoft.com/office/2006/metadata/properties" ma:root="true" ma:fieldsID="15a5ed2ce745bded73d583b8f77d5eba" ns2:_="" ns3:_="">
    <xsd:import namespace="a8abd1a6-bedb-4b15-90d2-ad4e4efc5567"/>
    <xsd:import namespace="ff225d29-b576-48bd-b8b9-e27df9983c1e"/>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LengthInSecond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8abd1a6-bedb-4b15-90d2-ad4e4efc55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104d29bf-3ab1-4633-9198-df4f478a9f6a"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f225d29-b576-48bd-b8b9-e27df9983c1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8369af26-ee57-4fbd-8125-31c90ba38655}" ma:internalName="TaxCatchAll" ma:showField="CatchAllData" ma:web="ff225d29-b576-48bd-b8b9-e27df9983c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8abd1a6-bedb-4b15-90d2-ad4e4efc5567">
      <Terms xmlns="http://schemas.microsoft.com/office/infopath/2007/PartnerControls"/>
    </lcf76f155ced4ddcb4097134ff3c332f>
    <TaxCatchAll xmlns="ff225d29-b576-48bd-b8b9-e27df9983c1e" xsi:nil="true"/>
    <SharedWithUsers xmlns="ff225d29-b576-48bd-b8b9-e27df9983c1e">
      <UserInfo>
        <DisplayName/>
        <AccountId xsi:nil="true"/>
        <AccountType/>
      </UserInfo>
    </SharedWithUsers>
  </documentManagement>
</p:properties>
</file>

<file path=customXml/itemProps1.xml><?xml version="1.0" encoding="utf-8"?>
<ds:datastoreItem xmlns:ds="http://schemas.openxmlformats.org/officeDocument/2006/customXml" ds:itemID="{2608F909-9851-4AC6-A7C2-0B717DCE08C5}"/>
</file>

<file path=customXml/itemProps2.xml><?xml version="1.0" encoding="utf-8"?>
<ds:datastoreItem xmlns:ds="http://schemas.openxmlformats.org/officeDocument/2006/customXml" ds:itemID="{E0C7FEEE-81F1-4974-B371-A334B15B4772}"/>
</file>

<file path=customXml/itemProps3.xml><?xml version="1.0" encoding="utf-8"?>
<ds:datastoreItem xmlns:ds="http://schemas.openxmlformats.org/officeDocument/2006/customXml" ds:itemID="{CFABCC1F-5260-41CF-A37A-2E8CE88C2808}"/>
</file>

<file path=docProps/app.xml><?xml version="1.0" encoding="utf-8"?>
<Properties xmlns="http://schemas.openxmlformats.org/officeDocument/2006/extended-properties" xmlns:vt="http://schemas.openxmlformats.org/officeDocument/2006/docPropsVTypes">
  <TotalTime>1</TotalTime>
  <Words>375</Words>
  <Application>Microsoft Office PowerPoint</Application>
  <PresentationFormat>Custom</PresentationFormat>
  <Paragraphs>52</Paragraphs>
  <Slides>13</Slides>
  <Notes>0</Notes>
  <HiddenSlides>0</HiddenSlides>
  <MMClips>3</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Montserrat 1 Medium</vt:lpstr>
      <vt:lpstr>Montserrat 1 Bold</vt:lpstr>
      <vt:lpstr>Montserrat Semi-Bold</vt:lpstr>
      <vt:lpstr>Calibri</vt:lpstr>
      <vt:lpstr>Arial</vt:lpstr>
      <vt:lpstr>Montserrat 1</vt:lpstr>
      <vt:lpstr>Montserrat 1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FDDO FY26 Information Session</dc:title>
  <cp:lastModifiedBy>Kyndall Cox</cp:lastModifiedBy>
  <cp:revision>2</cp:revision>
  <dcterms:created xsi:type="dcterms:W3CDTF">2006-08-16T00:00:00Z</dcterms:created>
  <dcterms:modified xsi:type="dcterms:W3CDTF">2025-08-28T13:58:51Z</dcterms:modified>
  <dc:identifier>DAGwiJFObPc</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0x0101001E7FB9BA188C914381E12D10A42E86BE</vt:lpwstr>
  </property>
  <property fmtid="{D5CDD505-2E9C-101B-9397-08002B2CF9AE}" pid="3" name="Order">
    <vt:lpwstr>1591600.00000000</vt:lpwstr>
  </property>
  <property fmtid="{D5CDD505-2E9C-101B-9397-08002B2CF9AE}" pid="4" name="xd_ProgID">
    <vt:lpwstr/>
  </property>
  <property fmtid="{D5CDD505-2E9C-101B-9397-08002B2CF9AE}" pid="5" name="MediaServiceImageTags">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ies>
</file>