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6192500" cy="20955000"/>
  <p:notesSz cx="6858000" cy="9144000"/>
  <p:defaultTextStyle>
    <a:defPPr>
      <a:defRPr lang="en-US"/>
    </a:defPPr>
    <a:lvl1pPr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1pPr>
    <a:lvl2pPr indent="228600"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2pPr>
    <a:lvl3pPr indent="457200"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3pPr>
    <a:lvl4pPr indent="685800"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4pPr>
    <a:lvl5pPr indent="914400"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5pPr>
    <a:lvl6pPr marL="2286000" algn="l" defTabSz="457200" rtl="0" eaLnBrk="1" latinLnBrk="0" hangingPunct="1">
      <a:defRPr sz="7600" kern="1200">
        <a:solidFill>
          <a:srgbClr val="000000"/>
        </a:solidFill>
        <a:latin typeface="Helvetica Light" charset="0"/>
        <a:ea typeface="ＭＳ Ｐゴシック" charset="0"/>
        <a:cs typeface="Helvetica Light" charset="0"/>
        <a:sym typeface="Helvetica Light" charset="0"/>
      </a:defRPr>
    </a:lvl6pPr>
    <a:lvl7pPr marL="2743200" algn="l" defTabSz="457200" rtl="0" eaLnBrk="1" latinLnBrk="0" hangingPunct="1">
      <a:defRPr sz="7600" kern="1200">
        <a:solidFill>
          <a:srgbClr val="000000"/>
        </a:solidFill>
        <a:latin typeface="Helvetica Light" charset="0"/>
        <a:ea typeface="ＭＳ Ｐゴシック" charset="0"/>
        <a:cs typeface="Helvetica Light" charset="0"/>
        <a:sym typeface="Helvetica Light" charset="0"/>
      </a:defRPr>
    </a:lvl7pPr>
    <a:lvl8pPr marL="3200400" algn="l" defTabSz="457200" rtl="0" eaLnBrk="1" latinLnBrk="0" hangingPunct="1">
      <a:defRPr sz="7600" kern="1200">
        <a:solidFill>
          <a:srgbClr val="000000"/>
        </a:solidFill>
        <a:latin typeface="Helvetica Light" charset="0"/>
        <a:ea typeface="ＭＳ Ｐゴシック" charset="0"/>
        <a:cs typeface="Helvetica Light" charset="0"/>
        <a:sym typeface="Helvetica Light" charset="0"/>
      </a:defRPr>
    </a:lvl8pPr>
    <a:lvl9pPr marL="3657600" algn="l" defTabSz="457200" rtl="0" eaLnBrk="1" latinLnBrk="0" hangingPunct="1">
      <a:defRPr sz="7600" kern="1200">
        <a:solidFill>
          <a:srgbClr val="000000"/>
        </a:solidFill>
        <a:latin typeface="Helvetica Light" charset="0"/>
        <a:ea typeface="ＭＳ Ｐゴシック" charset="0"/>
        <a:cs typeface="Helvetica Light" charset="0"/>
        <a:sym typeface="Helvetica Light" charset="0"/>
      </a:defRPr>
    </a:lvl9pPr>
  </p:defaultTextStyle>
  <p:extLst>
    <p:ext uri="{EFAFB233-063F-42B5-8137-9DF3F51BA10A}">
      <p15:sldGuideLst xmlns:p15="http://schemas.microsoft.com/office/powerpoint/2012/main">
        <p15:guide id="1" orient="horz" pos="6600">
          <p15:clr>
            <a:srgbClr val="A4A3A4"/>
          </p15:clr>
        </p15:guide>
        <p15:guide id="2" pos="51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snapToObjects="1">
      <p:cViewPr>
        <p:scale>
          <a:sx n="40" d="100"/>
          <a:sy n="40" d="100"/>
        </p:scale>
        <p:origin x="1138" y="-1344"/>
      </p:cViewPr>
      <p:guideLst>
        <p:guide orient="horz" pos="6600"/>
        <p:guide pos="51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Shape 40"/>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sp>
      <p:sp>
        <p:nvSpPr>
          <p:cNvPr id="6147" name="Shape 41"/>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endParaRPr lang="en-US">
              <a:sym typeface="Helvetica Neue" charset="0"/>
            </a:endParaRPr>
          </a:p>
        </p:txBody>
      </p:sp>
    </p:spTree>
    <p:extLst>
      <p:ext uri="{BB962C8B-B14F-4D97-AF65-F5344CB8AC3E}">
        <p14:creationId xmlns:p14="http://schemas.microsoft.com/office/powerpoint/2010/main" val="1234846903"/>
      </p:ext>
    </p:extLst>
  </p:cSld>
  <p:clrMap bg1="lt1" tx1="dk1" bg2="lt2" tx2="dk2" accent1="accent1" accent2="accent2" accent3="accent3" accent4="accent4" accent5="accent5" accent6="accent6" hlink="hlink" folHlink="folHlink"/>
  <p:notesStyle>
    <a:lvl1pPr algn="l" defTabSz="457200" rtl="0" eaLnBrk="0" fontAlgn="base" hangingPunct="0">
      <a:lnSpc>
        <a:spcPct val="118000"/>
      </a:lnSpc>
      <a:spcBef>
        <a:spcPct val="30000"/>
      </a:spcBef>
      <a:spcAft>
        <a:spcPct val="0"/>
      </a:spcAft>
      <a:defRPr sz="2200">
        <a:solidFill>
          <a:schemeClr val="tx1"/>
        </a:solidFill>
        <a:latin typeface="Helvetica Neue"/>
        <a:ea typeface="ＭＳ Ｐゴシック" charset="0"/>
        <a:cs typeface="Helvetica Neue"/>
        <a:sym typeface="Helvetica Neue" charset="0"/>
      </a:defRPr>
    </a:lvl1pPr>
    <a:lvl2pPr marL="742950" indent="-28575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charset="0"/>
      </a:defRPr>
    </a:lvl2pPr>
    <a:lvl3pPr marL="11430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charset="0"/>
      </a:defRPr>
    </a:lvl3pPr>
    <a:lvl4pPr marL="16002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charset="0"/>
      </a:defRPr>
    </a:lvl4pPr>
    <a:lvl5pPr marL="20574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charset="0"/>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ciee.org" TargetMode="External"/><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front layout">
    <p:spTree>
      <p:nvGrpSpPr>
        <p:cNvPr id="1" name=""/>
        <p:cNvGrpSpPr/>
        <p:nvPr/>
      </p:nvGrpSpPr>
      <p:grpSpPr>
        <a:xfrm>
          <a:off x="0" y="0"/>
          <a:ext cx="0" cy="0"/>
          <a:chOff x="0" y="0"/>
          <a:chExt cx="0" cy="0"/>
        </a:xfrm>
      </p:grpSpPr>
      <p:sp>
        <p:nvSpPr>
          <p:cNvPr id="7" name="Shape 2"/>
          <p:cNvSpPr>
            <a:spLocks noChangeShapeType="1"/>
          </p:cNvSpPr>
          <p:nvPr/>
        </p:nvSpPr>
        <p:spPr bwMode="auto">
          <a:xfrm flipV="1">
            <a:off x="6292850" y="1245768"/>
            <a:ext cx="0" cy="1873250"/>
          </a:xfrm>
          <a:prstGeom prst="line">
            <a:avLst/>
          </a:prstGeom>
          <a:noFill/>
          <a:ln w="25400">
            <a:solidFill>
              <a:srgbClr val="A6AAA9"/>
            </a:solidFill>
            <a:miter lim="400000"/>
            <a:headEnd/>
            <a:tailEnd/>
          </a:ln>
          <a:extLst>
            <a:ext uri="{909E8E84-426E-40dd-AFC4-6F175D3DCCD1}">
              <a14:hiddenFill xmlns:a14="http://schemas.microsoft.com/office/drawing/2010/main" xmlns="">
                <a:noFill/>
              </a14:hiddenFill>
            </a:ext>
          </a:extLst>
        </p:spPr>
        <p:txBody>
          <a:bodyPr lIns="63251" tIns="63251" rIns="63251" bIns="63251" anchor="ctr"/>
          <a:lstStyle/>
          <a:p>
            <a:endParaRPr lang="en-US"/>
          </a:p>
        </p:txBody>
      </p:sp>
      <p:pic>
        <p:nvPicPr>
          <p:cNvPr id="8" name="CIEE_logo_bluOrg_rgb.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293842" y="1486400"/>
            <a:ext cx="3543309" cy="1401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pic>
      <p:sp>
        <p:nvSpPr>
          <p:cNvPr id="13" name="Shape 13"/>
          <p:cNvSpPr>
            <a:spLocks noGrp="1"/>
          </p:cNvSpPr>
          <p:nvPr>
            <p:ph type="body" sz="quarter" idx="13"/>
          </p:nvPr>
        </p:nvSpPr>
        <p:spPr>
          <a:xfrm>
            <a:off x="742549" y="6230387"/>
            <a:ext cx="11639885" cy="1061040"/>
          </a:xfrm>
          <a:prstGeom prst="rect">
            <a:avLst/>
          </a:prstGeom>
        </p:spPr>
        <p:txBody>
          <a:bodyPr lIns="0" tIns="0" rIns="0" bIns="0" anchor="b">
            <a:spAutoFit/>
          </a:bodyPr>
          <a:lstStyle>
            <a:lvl1pPr algn="l">
              <a:defRPr sz="7500">
                <a:latin typeface="+mn-lt"/>
                <a:ea typeface="+mn-ea"/>
                <a:cs typeface="+mn-cs"/>
                <a:sym typeface="Arial"/>
              </a:defRPr>
            </a:lvl1pPr>
          </a:lstStyle>
          <a:p>
            <a:pPr lvl="0"/>
            <a:r>
              <a:rPr lang="en-US" smtClean="0"/>
              <a:t>Click to edit Master text styles</a:t>
            </a:r>
          </a:p>
        </p:txBody>
      </p:sp>
      <p:sp>
        <p:nvSpPr>
          <p:cNvPr id="14" name="Shape 14"/>
          <p:cNvSpPr>
            <a:spLocks noGrp="1"/>
          </p:cNvSpPr>
          <p:nvPr>
            <p:ph type="body" sz="quarter" idx="14"/>
          </p:nvPr>
        </p:nvSpPr>
        <p:spPr>
          <a:xfrm>
            <a:off x="742549" y="8122396"/>
            <a:ext cx="11639885" cy="493459"/>
          </a:xfrm>
          <a:prstGeom prst="rect">
            <a:avLst/>
          </a:prstGeom>
        </p:spPr>
        <p:txBody>
          <a:bodyPr lIns="0" tIns="0" rIns="0" bIns="0" anchor="b">
            <a:spAutoFit/>
          </a:bodyPr>
          <a:lstStyle>
            <a:lvl1pPr algn="l">
              <a:defRPr sz="3500">
                <a:latin typeface="+mn-lt"/>
                <a:ea typeface="+mn-ea"/>
                <a:cs typeface="+mn-cs"/>
                <a:sym typeface="Arial"/>
              </a:defRPr>
            </a:lvl1pPr>
          </a:lstStyle>
          <a:p>
            <a:pPr lvl="0"/>
            <a:r>
              <a:rPr lang="en-US" smtClean="0"/>
              <a:t>Click to edit Master text styles</a:t>
            </a:r>
          </a:p>
        </p:txBody>
      </p:sp>
      <p:sp>
        <p:nvSpPr>
          <p:cNvPr id="15" name="Shape 15"/>
          <p:cNvSpPr>
            <a:spLocks noGrp="1"/>
          </p:cNvSpPr>
          <p:nvPr>
            <p:ph type="body" sz="quarter" idx="15"/>
          </p:nvPr>
        </p:nvSpPr>
        <p:spPr>
          <a:xfrm>
            <a:off x="742549" y="8964411"/>
            <a:ext cx="11639885" cy="394768"/>
          </a:xfrm>
          <a:prstGeom prst="rect">
            <a:avLst/>
          </a:prstGeom>
        </p:spPr>
        <p:txBody>
          <a:bodyPr lIns="0" tIns="0" rIns="0" bIns="0" anchor="b">
            <a:spAutoFit/>
          </a:bodyPr>
          <a:lstStyle>
            <a:lvl1pPr algn="l">
              <a:defRPr sz="2800" b="1">
                <a:latin typeface="+mn-lt"/>
                <a:ea typeface="+mn-ea"/>
                <a:cs typeface="+mn-cs"/>
                <a:sym typeface="Arial"/>
              </a:defRPr>
            </a:lvl1pPr>
          </a:lstStyle>
          <a:p>
            <a:pPr lvl="0"/>
            <a:r>
              <a:rPr lang="en-US" dirty="0" smtClean="0"/>
              <a:t>Click to edit Master text styles</a:t>
            </a:r>
          </a:p>
        </p:txBody>
      </p:sp>
      <p:sp>
        <p:nvSpPr>
          <p:cNvPr id="16" name="Shape 16"/>
          <p:cNvSpPr>
            <a:spLocks noGrp="1"/>
          </p:cNvSpPr>
          <p:nvPr>
            <p:ph type="pic" idx="16"/>
          </p:nvPr>
        </p:nvSpPr>
        <p:spPr>
          <a:xfrm>
            <a:off x="0" y="10477500"/>
            <a:ext cx="16192500" cy="10477500"/>
          </a:xfrm>
          <a:prstGeom prst="rect">
            <a:avLst/>
          </a:prstGeom>
        </p:spPr>
        <p:txBody>
          <a:bodyPr lIns="91439" tIns="45719" rIns="91439" bIns="45719">
            <a:noAutofit/>
          </a:bodyPr>
          <a:lstStyle>
            <a:lvl1pPr>
              <a:defRPr/>
            </a:lvl1pPr>
          </a:lstStyle>
          <a:p>
            <a:pPr lvl="0"/>
            <a:r>
              <a:rPr lang="en-US" noProof="0" smtClean="0">
                <a:sym typeface="Helvetica Light"/>
              </a:rPr>
              <a:t>Click icon to add picture</a:t>
            </a:r>
            <a:endParaRPr noProof="0" dirty="0">
              <a:sym typeface="Helvetica Light"/>
            </a:endParaRPr>
          </a:p>
        </p:txBody>
      </p:sp>
      <p:sp>
        <p:nvSpPr>
          <p:cNvPr id="17" name="Shape 17"/>
          <p:cNvSpPr>
            <a:spLocks noGrp="1"/>
          </p:cNvSpPr>
          <p:nvPr>
            <p:ph type="pic" sz="quarter" idx="17" hasCustomPrompt="1"/>
          </p:nvPr>
        </p:nvSpPr>
        <p:spPr>
          <a:xfrm>
            <a:off x="650271" y="1027546"/>
            <a:ext cx="4884928" cy="2188500"/>
          </a:xfrm>
          <a:prstGeom prst="rect">
            <a:avLst/>
          </a:prstGeom>
        </p:spPr>
        <p:txBody>
          <a:bodyPr lIns="91439" tIns="45719" rIns="91439" bIns="45719">
            <a:noAutofit/>
          </a:bodyPr>
          <a:lstStyle>
            <a:lvl1pPr>
              <a:defRPr sz="3000" baseline="0"/>
            </a:lvl1pPr>
          </a:lstStyle>
          <a:p>
            <a:pPr lvl="0"/>
            <a:r>
              <a:rPr lang="en-US" noProof="0" dirty="0" smtClean="0">
                <a:sym typeface="Helvetica Light"/>
              </a:rPr>
              <a:t>Click icon to add logo</a:t>
            </a:r>
            <a:endParaRPr noProof="0" dirty="0">
              <a:sym typeface="Helvetica Light"/>
            </a:endParaRPr>
          </a:p>
        </p:txBody>
      </p:sp>
    </p:spTree>
    <p:extLst>
      <p:ext uri="{BB962C8B-B14F-4D97-AF65-F5344CB8AC3E}">
        <p14:creationId xmlns:p14="http://schemas.microsoft.com/office/powerpoint/2010/main" val="2412159395"/>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ack layout">
    <p:spTree>
      <p:nvGrpSpPr>
        <p:cNvPr id="1" name=""/>
        <p:cNvGrpSpPr/>
        <p:nvPr/>
      </p:nvGrpSpPr>
      <p:grpSpPr>
        <a:xfrm>
          <a:off x="0" y="0"/>
          <a:ext cx="0" cy="0"/>
          <a:chOff x="0" y="0"/>
          <a:chExt cx="0" cy="0"/>
        </a:xfrm>
      </p:grpSpPr>
      <p:sp>
        <p:nvSpPr>
          <p:cNvPr id="10" name="Shape 30"/>
          <p:cNvSpPr>
            <a:spLocks noChangeArrowheads="1"/>
          </p:cNvSpPr>
          <p:nvPr/>
        </p:nvSpPr>
        <p:spPr bwMode="auto">
          <a:xfrm>
            <a:off x="9463088" y="19871194"/>
            <a:ext cx="4329112"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 uri="{C572A759-6A51-4108-AA02-DFA0A04FC94B}">
              <ma14:wrappingTextBoxFlag xmlns:ma14="http://schemas.microsoft.com/office/mac/drawingml/2011/main" xmlns="" val="1"/>
            </a:ext>
          </a:extLst>
        </p:spPr>
        <p:txBody>
          <a:bodyPr lIns="0" tIns="0" rIns="0" bIns="0" anchor="b">
            <a:spAutoFit/>
          </a:bodyPr>
          <a:lstStyle/>
          <a:p>
            <a:pPr hangingPunct="0"/>
            <a:r>
              <a:rPr lang="en-US" sz="1400" dirty="0">
                <a:latin typeface="Arial" charset="0"/>
                <a:cs typeface="Arial" charset="0"/>
                <a:sym typeface="Arial" charset="0"/>
              </a:rPr>
              <a:t>© Copyright CIEE </a:t>
            </a:r>
            <a:r>
              <a:rPr lang="en-US" sz="1400" dirty="0" smtClean="0">
                <a:latin typeface="Arial" charset="0"/>
                <a:cs typeface="Arial" charset="0"/>
                <a:sym typeface="Arial" charset="0"/>
              </a:rPr>
              <a:t>2017. </a:t>
            </a:r>
            <a:r>
              <a:rPr lang="en-US" sz="1400" dirty="0">
                <a:latin typeface="Arial" charset="0"/>
                <a:cs typeface="Arial" charset="0"/>
                <a:sym typeface="Arial" charset="0"/>
              </a:rPr>
              <a:t>All rights reserved.</a:t>
            </a:r>
          </a:p>
        </p:txBody>
      </p:sp>
      <p:sp>
        <p:nvSpPr>
          <p:cNvPr id="25" name="Shape 25"/>
          <p:cNvSpPr>
            <a:spLocks noGrp="1"/>
          </p:cNvSpPr>
          <p:nvPr>
            <p:ph type="body" sz="quarter" idx="13"/>
          </p:nvPr>
        </p:nvSpPr>
        <p:spPr>
          <a:xfrm>
            <a:off x="2820974" y="18832544"/>
            <a:ext cx="4328747" cy="246937"/>
          </a:xfrm>
          <a:prstGeom prst="rect">
            <a:avLst/>
          </a:prstGeom>
        </p:spPr>
        <p:txBody>
          <a:bodyPr lIns="0" tIns="0" rIns="0" bIns="0" anchor="b">
            <a:spAutoFit/>
          </a:bodyPr>
          <a:lstStyle>
            <a:lvl1pPr algn="l">
              <a:defRPr sz="1700">
                <a:latin typeface="+mn-lt"/>
                <a:ea typeface="+mn-ea"/>
                <a:cs typeface="+mn-cs"/>
                <a:sym typeface="Arial"/>
              </a:defRPr>
            </a:lvl1pPr>
          </a:lstStyle>
          <a:p>
            <a:pPr lvl="0"/>
            <a:r>
              <a:rPr lang="en-US" smtClean="0"/>
              <a:t>Click to edit Master text styles</a:t>
            </a:r>
          </a:p>
        </p:txBody>
      </p:sp>
      <p:sp>
        <p:nvSpPr>
          <p:cNvPr id="26" name="Shape 26"/>
          <p:cNvSpPr>
            <a:spLocks noGrp="1"/>
          </p:cNvSpPr>
          <p:nvPr>
            <p:ph type="pic" sz="quarter" idx="14"/>
          </p:nvPr>
        </p:nvSpPr>
        <p:spPr>
          <a:xfrm>
            <a:off x="2746305" y="17023344"/>
            <a:ext cx="3875147" cy="1492660"/>
          </a:xfrm>
          <a:prstGeom prst="rect">
            <a:avLst/>
          </a:prstGeom>
        </p:spPr>
        <p:txBody>
          <a:bodyPr lIns="91439" tIns="45719" rIns="91439" bIns="45719">
            <a:noAutofit/>
          </a:bodyPr>
          <a:lstStyle>
            <a:lvl1pPr>
              <a:defRPr sz="2000"/>
            </a:lvl1pPr>
          </a:lstStyle>
          <a:p>
            <a:pPr lvl="0"/>
            <a:r>
              <a:rPr lang="en-US" noProof="0" smtClean="0">
                <a:sym typeface="Helvetica Light"/>
              </a:rPr>
              <a:t>Click icon to add picture</a:t>
            </a:r>
            <a:endParaRPr noProof="0" dirty="0">
              <a:sym typeface="Helvetica Light"/>
            </a:endParaRPr>
          </a:p>
        </p:txBody>
      </p:sp>
      <p:sp>
        <p:nvSpPr>
          <p:cNvPr id="31" name="Shape 31"/>
          <p:cNvSpPr>
            <a:spLocks noGrp="1"/>
          </p:cNvSpPr>
          <p:nvPr>
            <p:ph type="body" sz="half" idx="15"/>
          </p:nvPr>
        </p:nvSpPr>
        <p:spPr>
          <a:xfrm>
            <a:off x="1077125" y="2172564"/>
            <a:ext cx="7741776" cy="13910891"/>
          </a:xfrm>
          <a:prstGeom prst="rect">
            <a:avLst/>
          </a:prstGeom>
        </p:spPr>
        <p:txBody>
          <a:bodyPr lIns="0" tIns="0" rIns="0" bIns="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2" name="Shape 32"/>
          <p:cNvSpPr>
            <a:spLocks noGrp="1"/>
          </p:cNvSpPr>
          <p:nvPr>
            <p:ph type="pic" sz="quarter" idx="16"/>
          </p:nvPr>
        </p:nvSpPr>
        <p:spPr>
          <a:xfrm>
            <a:off x="9476238" y="2164877"/>
            <a:ext cx="5259536" cy="5262069"/>
          </a:xfrm>
          <a:prstGeom prst="rect">
            <a:avLst/>
          </a:prstGeom>
        </p:spPr>
        <p:txBody>
          <a:bodyPr lIns="91439" tIns="45719" rIns="91439" bIns="45719">
            <a:noAutofit/>
          </a:bodyPr>
          <a:lstStyle/>
          <a:p>
            <a:pPr lvl="0"/>
            <a:r>
              <a:rPr lang="en-US" noProof="0" smtClean="0">
                <a:sym typeface="Helvetica Light"/>
              </a:rPr>
              <a:t>Click icon to add picture</a:t>
            </a:r>
            <a:endParaRPr noProof="0">
              <a:sym typeface="Helvetica Light"/>
            </a:endParaRPr>
          </a:p>
        </p:txBody>
      </p:sp>
      <p:sp>
        <p:nvSpPr>
          <p:cNvPr id="33" name="Shape 33"/>
          <p:cNvSpPr>
            <a:spLocks noGrp="1"/>
          </p:cNvSpPr>
          <p:nvPr>
            <p:ph type="pic" sz="quarter" idx="17"/>
          </p:nvPr>
        </p:nvSpPr>
        <p:spPr>
          <a:xfrm>
            <a:off x="9476238" y="8014881"/>
            <a:ext cx="5259536" cy="5262070"/>
          </a:xfrm>
          <a:prstGeom prst="rect">
            <a:avLst/>
          </a:prstGeom>
        </p:spPr>
        <p:txBody>
          <a:bodyPr lIns="91439" tIns="45719" rIns="91439" bIns="45719">
            <a:noAutofit/>
          </a:bodyPr>
          <a:lstStyle/>
          <a:p>
            <a:pPr lvl="0"/>
            <a:r>
              <a:rPr lang="en-US" noProof="0" smtClean="0">
                <a:sym typeface="Helvetica Light"/>
              </a:rPr>
              <a:t>Click icon to add picture</a:t>
            </a:r>
            <a:endParaRPr noProof="0">
              <a:sym typeface="Helvetica Light"/>
            </a:endParaRPr>
          </a:p>
        </p:txBody>
      </p:sp>
      <p:pic>
        <p:nvPicPr>
          <p:cNvPr id="11" name="CIEE_logo_bluOrg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9387497" y="16914272"/>
            <a:ext cx="3543309" cy="1401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pic>
      <p:sp>
        <p:nvSpPr>
          <p:cNvPr id="12" name="Shape 28"/>
          <p:cNvSpPr>
            <a:spLocks noChangeArrowheads="1"/>
          </p:cNvSpPr>
          <p:nvPr userDrawn="1"/>
        </p:nvSpPr>
        <p:spPr bwMode="auto">
          <a:xfrm>
            <a:off x="9387497" y="18623252"/>
            <a:ext cx="4370773" cy="9587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 uri="{C572A759-6A51-4108-AA02-DFA0A04FC94B}">
              <ma14:wrappingTextBoxFlag xmlns:ma14="http://schemas.microsoft.com/office/mac/drawingml/2011/main" xmlns="" val="1"/>
            </a:ext>
          </a:extLst>
        </p:spPr>
        <p:txBody>
          <a:bodyPr lIns="63251" tIns="63251" rIns="63251" bIns="63251" anchor="ctr">
            <a:spAutoFit/>
          </a:bodyPr>
          <a:lstStyle/>
          <a:p>
            <a:pPr hangingPunct="0"/>
            <a:r>
              <a:rPr lang="en-US" sz="1800" dirty="0">
                <a:latin typeface="Arial" charset="0"/>
                <a:cs typeface="Arial" charset="0"/>
                <a:sym typeface="Arial" charset="0"/>
              </a:rPr>
              <a:t>300 Fore Street, Portland, Maine 04101</a:t>
            </a:r>
          </a:p>
          <a:p>
            <a:pPr hangingPunct="0"/>
            <a:r>
              <a:rPr lang="en-US" sz="1800" dirty="0">
                <a:latin typeface="Arial" charset="0"/>
                <a:cs typeface="Arial" charset="0"/>
                <a:sym typeface="Arial" charset="0"/>
              </a:rPr>
              <a:t>1-800-40-STUDY</a:t>
            </a:r>
          </a:p>
          <a:p>
            <a:pPr hangingPunct="0"/>
            <a:r>
              <a:rPr lang="en-US" sz="1800" b="1" u="none" dirty="0">
                <a:solidFill>
                  <a:schemeClr val="tx1"/>
                </a:solidFill>
                <a:latin typeface="Arial" charset="0"/>
                <a:cs typeface="Arial" charset="0"/>
                <a:sym typeface="Arial" charset="0"/>
              </a:rPr>
              <a:t>ciee.org</a:t>
            </a:r>
            <a:endParaRPr lang="en-US" sz="1800" b="1" u="none" dirty="0">
              <a:solidFill>
                <a:schemeClr val="tx1"/>
              </a:solidFill>
              <a:latin typeface="Arial" charset="0"/>
              <a:cs typeface="Arial" charset="0"/>
              <a:sym typeface="Arial" charset="0"/>
              <a:hlinkClick r:id="rId3"/>
            </a:endParaRPr>
          </a:p>
        </p:txBody>
      </p:sp>
    </p:spTree>
    <p:extLst>
      <p:ext uri="{BB962C8B-B14F-4D97-AF65-F5344CB8AC3E}">
        <p14:creationId xmlns:p14="http://schemas.microsoft.com/office/powerpoint/2010/main" val="3877602021"/>
      </p:ext>
    </p:extLst>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 id="2147483654" r:id="rId2"/>
  </p:sldLayoutIdLst>
  <p:transition spd="med"/>
  <p:txStyles>
    <p:titleStyle>
      <a:lvl1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1pPr>
      <a:lvl2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2pPr>
      <a:lvl3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3pPr>
      <a:lvl4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4pPr>
      <a:lvl5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5pPr>
      <a:lvl6pPr marL="0" marR="0" indent="1143000" algn="l" defTabSz="1255117" rtl="0" eaLnBrk="1" latinLnBrk="0" hangingPunct="1">
        <a:lnSpc>
          <a:spcPct val="100000"/>
        </a:lnSpc>
        <a:spcBef>
          <a:spcPts val="0"/>
        </a:spcBef>
        <a:spcAft>
          <a:spcPts val="0"/>
        </a:spcAft>
        <a:buClrTx/>
        <a:buSzTx/>
        <a:buFontTx/>
        <a:buNone/>
        <a:tabLst/>
        <a:defRPr sz="7500" b="0" i="0" u="none" strike="noStrike" cap="none" spc="0" baseline="0">
          <a:ln>
            <a:noFill/>
          </a:ln>
          <a:solidFill>
            <a:srgbClr val="000000"/>
          </a:solidFill>
          <a:uFillTx/>
          <a:latin typeface="+mn-lt"/>
          <a:ea typeface="+mn-ea"/>
          <a:cs typeface="+mn-cs"/>
          <a:sym typeface="Arial"/>
        </a:defRPr>
      </a:lvl6pPr>
      <a:lvl7pPr marL="0" marR="0" indent="1371600" algn="l" defTabSz="1255117" rtl="0" eaLnBrk="1" latinLnBrk="0" hangingPunct="1">
        <a:lnSpc>
          <a:spcPct val="100000"/>
        </a:lnSpc>
        <a:spcBef>
          <a:spcPts val="0"/>
        </a:spcBef>
        <a:spcAft>
          <a:spcPts val="0"/>
        </a:spcAft>
        <a:buClrTx/>
        <a:buSzTx/>
        <a:buFontTx/>
        <a:buNone/>
        <a:tabLst/>
        <a:defRPr sz="7500" b="0" i="0" u="none" strike="noStrike" cap="none" spc="0" baseline="0">
          <a:ln>
            <a:noFill/>
          </a:ln>
          <a:solidFill>
            <a:srgbClr val="000000"/>
          </a:solidFill>
          <a:uFillTx/>
          <a:latin typeface="+mn-lt"/>
          <a:ea typeface="+mn-ea"/>
          <a:cs typeface="+mn-cs"/>
          <a:sym typeface="Arial"/>
        </a:defRPr>
      </a:lvl7pPr>
      <a:lvl8pPr marL="0" marR="0" indent="1600200" algn="l" defTabSz="1255117" rtl="0" eaLnBrk="1" latinLnBrk="0" hangingPunct="1">
        <a:lnSpc>
          <a:spcPct val="100000"/>
        </a:lnSpc>
        <a:spcBef>
          <a:spcPts val="0"/>
        </a:spcBef>
        <a:spcAft>
          <a:spcPts val="0"/>
        </a:spcAft>
        <a:buClrTx/>
        <a:buSzTx/>
        <a:buFontTx/>
        <a:buNone/>
        <a:tabLst/>
        <a:defRPr sz="7500" b="0" i="0" u="none" strike="noStrike" cap="none" spc="0" baseline="0">
          <a:ln>
            <a:noFill/>
          </a:ln>
          <a:solidFill>
            <a:srgbClr val="000000"/>
          </a:solidFill>
          <a:uFillTx/>
          <a:latin typeface="+mn-lt"/>
          <a:ea typeface="+mn-ea"/>
          <a:cs typeface="+mn-cs"/>
          <a:sym typeface="Arial"/>
        </a:defRPr>
      </a:lvl8pPr>
      <a:lvl9pPr marL="0" marR="0" indent="1828800" algn="l" defTabSz="1255117" rtl="0" eaLnBrk="1" latinLnBrk="0" hangingPunct="1">
        <a:lnSpc>
          <a:spcPct val="100000"/>
        </a:lnSpc>
        <a:spcBef>
          <a:spcPts val="0"/>
        </a:spcBef>
        <a:spcAft>
          <a:spcPts val="0"/>
        </a:spcAft>
        <a:buClrTx/>
        <a:buSzTx/>
        <a:buFontTx/>
        <a:buNone/>
        <a:tabLst/>
        <a:defRPr sz="7500" b="0" i="0" u="none" strike="noStrike" cap="none" spc="0" baseline="0">
          <a:ln>
            <a:noFill/>
          </a:ln>
          <a:solidFill>
            <a:srgbClr val="000000"/>
          </a:solidFill>
          <a:uFillTx/>
          <a:latin typeface="+mn-lt"/>
          <a:ea typeface="+mn-ea"/>
          <a:cs typeface="+mn-cs"/>
          <a:sym typeface="Arial"/>
        </a:defRPr>
      </a:lvl9pPr>
    </p:titleStyle>
    <p:bodyStyle>
      <a:lvl1pPr algn="ctr" defTabSz="1254125" rtl="0" eaLnBrk="1" fontAlgn="base" hangingPunct="1">
        <a:spcBef>
          <a:spcPct val="0"/>
        </a:spcBef>
        <a:spcAft>
          <a:spcPct val="0"/>
        </a:spcAft>
        <a:defRPr sz="6800">
          <a:solidFill>
            <a:srgbClr val="000000"/>
          </a:solidFill>
          <a:latin typeface="Helvetica Light"/>
          <a:ea typeface="ＭＳ Ｐゴシック" charset="0"/>
          <a:cs typeface="Helvetica Light"/>
          <a:sym typeface="Helvetica Light" charset="0"/>
        </a:defRPr>
      </a:lvl1pPr>
      <a:lvl2pPr indent="2286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2pPr>
      <a:lvl3pPr indent="4572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3pPr>
      <a:lvl4pPr indent="6858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4pPr>
      <a:lvl5pPr indent="9144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5pPr>
      <a:lvl6pPr marL="0" marR="0" indent="11430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6pPr>
      <a:lvl7pPr marL="0" marR="0" indent="13716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7pPr>
      <a:lvl8pPr marL="0" marR="0" indent="16002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8pPr>
      <a:lvl9pPr marL="0" marR="0" indent="18288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9pPr>
    </p:bodyStyle>
    <p:otherStyle>
      <a:lvl1pPr marL="0" marR="0" indent="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1pPr>
      <a:lvl2pPr marL="0" marR="0" indent="2286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2pPr>
      <a:lvl3pPr marL="0" marR="0" indent="4572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3pPr>
      <a:lvl4pPr marL="0" marR="0" indent="6858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4pPr>
      <a:lvl5pPr marL="0" marR="0" indent="9144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5pPr>
      <a:lvl6pPr marL="0" marR="0" indent="11430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6pPr>
      <a:lvl7pPr marL="0" marR="0" indent="13716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7pPr>
      <a:lvl8pPr marL="0" marR="0" indent="16002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8pPr>
      <a:lvl9pPr marL="0" marR="0" indent="18288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a:spLocks noGrp="1"/>
          </p:cNvSpPr>
          <p:nvPr>
            <p:ph type="body" idx="13"/>
          </p:nvPr>
        </p:nvSpPr>
        <p:spPr>
          <a:xfrm>
            <a:off x="650875" y="7322779"/>
            <a:ext cx="13887450" cy="830997"/>
          </a:xfrm>
        </p:spPr>
        <p:txBody>
          <a:bodyPr/>
          <a:lstStyle/>
          <a:p>
            <a:pPr defTabSz="1255117" fontAlgn="auto">
              <a:spcBef>
                <a:spcPts val="0"/>
              </a:spcBef>
              <a:spcAft>
                <a:spcPts val="0"/>
              </a:spcAft>
              <a:defRPr/>
            </a:pPr>
            <a:r>
              <a:rPr lang="en-US" sz="5400" dirty="0" smtClean="0"/>
              <a:t>Regional Politics: The European Union</a:t>
            </a:r>
            <a:endParaRPr sz="5400" dirty="0"/>
          </a:p>
        </p:txBody>
      </p:sp>
      <p:sp>
        <p:nvSpPr>
          <p:cNvPr id="44" name="Shape 44"/>
          <p:cNvSpPr>
            <a:spLocks noGrp="1"/>
          </p:cNvSpPr>
          <p:nvPr>
            <p:ph type="body" idx="14"/>
          </p:nvPr>
        </p:nvSpPr>
        <p:spPr>
          <a:xfrm>
            <a:off x="650875" y="8588904"/>
            <a:ext cx="11639550" cy="538609"/>
          </a:xfrm>
        </p:spPr>
        <p:txBody>
          <a:bodyPr/>
          <a:lstStyle/>
          <a:p>
            <a:pPr defTabSz="1255117" fontAlgn="auto">
              <a:spcBef>
                <a:spcPts val="0"/>
              </a:spcBef>
              <a:spcAft>
                <a:spcPts val="0"/>
              </a:spcAft>
              <a:defRPr/>
            </a:pPr>
            <a:r>
              <a:rPr lang="en-US" dirty="0" smtClean="0"/>
              <a:t>BRUSSELS</a:t>
            </a:r>
            <a:r>
              <a:rPr lang="en-US" dirty="0"/>
              <a:t>, </a:t>
            </a:r>
            <a:r>
              <a:rPr lang="en-US" dirty="0" smtClean="0"/>
              <a:t>BELGIUM</a:t>
            </a:r>
            <a:endParaRPr lang="en-US" dirty="0"/>
          </a:p>
        </p:txBody>
      </p:sp>
      <p:sp>
        <p:nvSpPr>
          <p:cNvPr id="45" name="Shape 45"/>
          <p:cNvSpPr>
            <a:spLocks noGrp="1"/>
          </p:cNvSpPr>
          <p:nvPr>
            <p:ph type="body" idx="15"/>
          </p:nvPr>
        </p:nvSpPr>
        <p:spPr>
          <a:xfrm>
            <a:off x="650875" y="9433880"/>
            <a:ext cx="11639550" cy="430887"/>
          </a:xfrm>
        </p:spPr>
        <p:txBody>
          <a:bodyPr/>
          <a:lstStyle/>
          <a:p>
            <a:pPr defTabSz="1255117" fontAlgn="auto">
              <a:spcBef>
                <a:spcPts val="0"/>
              </a:spcBef>
              <a:spcAft>
                <a:spcPts val="0"/>
              </a:spcAft>
              <a:defRPr/>
            </a:pPr>
            <a:r>
              <a:rPr lang="en-US" dirty="0" smtClean="0"/>
              <a:t>March 10 – 20,</a:t>
            </a:r>
            <a:r>
              <a:rPr dirty="0" smtClean="0"/>
              <a:t> 201</a:t>
            </a:r>
            <a:r>
              <a:rPr lang="en-US" dirty="0" smtClean="0"/>
              <a:t>8</a:t>
            </a:r>
            <a:endParaRPr dirty="0"/>
          </a:p>
        </p:txBody>
      </p:sp>
      <p:sp>
        <p:nvSpPr>
          <p:cNvPr id="4100" name="Picture Placeholder 1"/>
          <p:cNvSpPr>
            <a:spLocks noGrp="1"/>
          </p:cNvSpPr>
          <p:nvPr>
            <p:ph type="pic" sz="quarter" idx="17"/>
          </p:nvPr>
        </p:nvSpPr>
        <p:spPr bwMode="auto">
          <a:xfrm>
            <a:off x="972343" y="793269"/>
            <a:ext cx="4884738" cy="21875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sp>
      <p:sp>
        <p:nvSpPr>
          <p:cNvPr id="4101" name="Picture Placeholder 2"/>
          <p:cNvSpPr>
            <a:spLocks noGrp="1"/>
          </p:cNvSpPr>
          <p:nvPr>
            <p:ph type="pic" idx="16"/>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sp>
      <p:pic>
        <p:nvPicPr>
          <p:cNvPr id="7" name="Picture 2"/>
          <p:cNvPicPr>
            <a:picLocks noChangeAspect="1" noChangeArrowheads="1"/>
          </p:cNvPicPr>
          <p:nvPr/>
        </p:nvPicPr>
        <p:blipFill>
          <a:blip r:embed="rId2" cstate="email">
            <a:extLst>
              <a:ext uri="{28A0092B-C50C-407E-A947-70E740481C1C}">
                <a14:useLocalDpi xmlns:a14="http://schemas.microsoft.com/office/drawing/2010/main" val="0"/>
              </a:ext>
            </a:extLst>
          </a:blip>
          <a:stretch>
            <a:fillRect/>
          </a:stretch>
        </p:blipFill>
        <p:spPr bwMode="auto">
          <a:xfrm>
            <a:off x="650875" y="854001"/>
            <a:ext cx="5527675" cy="207727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cdeforest\Proposal Photos\Brussels\A-Brussels53966186.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0510405"/>
            <a:ext cx="16192500" cy="10477500"/>
          </a:xfrm>
          <a:prstGeom prst="rect">
            <a:avLst/>
          </a:prstGeom>
          <a:noFill/>
          <a:extLst>
            <a:ext uri="{909E8E84-426E-40DD-AFC4-6F175D3DCCD1}">
              <a14:hiddenFill xmlns:a14="http://schemas.microsoft.com/office/drawing/2010/main">
                <a:solidFill>
                  <a:srgbClr val="FFFFFF"/>
                </a:solidFill>
              </a14:hiddenFill>
            </a:ext>
          </a:extLst>
        </p:spPr>
      </p:pic>
      <p:sp>
        <p:nvSpPr>
          <p:cNvPr id="9" name="Shape 43"/>
          <p:cNvSpPr txBox="1">
            <a:spLocks/>
          </p:cNvSpPr>
          <p:nvPr/>
        </p:nvSpPr>
        <p:spPr>
          <a:xfrm>
            <a:off x="650875" y="4561040"/>
            <a:ext cx="14547850" cy="1231106"/>
          </a:xfrm>
          <a:prstGeom prst="rect">
            <a:avLst/>
          </a:prstGeom>
        </p:spPr>
        <p:txBody>
          <a:bodyPr wrap="square" lIns="0" tIns="0" rIns="0" bIns="0" anchor="b">
            <a:spAutoFit/>
          </a:bodyPr>
          <a:lstStyle>
            <a:lvl1pPr algn="l" defTabSz="1254125" rtl="0" eaLnBrk="1" fontAlgn="base" hangingPunct="1">
              <a:spcBef>
                <a:spcPct val="0"/>
              </a:spcBef>
              <a:spcAft>
                <a:spcPct val="0"/>
              </a:spcAft>
              <a:defRPr sz="7500">
                <a:solidFill>
                  <a:srgbClr val="000000"/>
                </a:solidFill>
                <a:latin typeface="+mn-lt"/>
                <a:ea typeface="+mn-ea"/>
                <a:cs typeface="+mn-cs"/>
                <a:sym typeface="Arial"/>
              </a:defRPr>
            </a:lvl1pPr>
            <a:lvl2pPr indent="2286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2pPr>
            <a:lvl3pPr indent="4572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3pPr>
            <a:lvl4pPr indent="6858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4pPr>
            <a:lvl5pPr indent="9144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5pPr>
            <a:lvl6pPr marL="0" marR="0" indent="11430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6pPr>
            <a:lvl7pPr marL="0" marR="0" indent="13716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7pPr>
            <a:lvl8pPr marL="0" marR="0" indent="16002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8pPr>
            <a:lvl9pPr marL="0" marR="0" indent="18288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9pPr>
          </a:lstStyle>
          <a:p>
            <a:pPr defTabSz="1255117" fontAlgn="auto">
              <a:spcBef>
                <a:spcPts val="0"/>
              </a:spcBef>
              <a:spcAft>
                <a:spcPts val="0"/>
              </a:spcAft>
              <a:defRPr/>
            </a:pPr>
            <a:r>
              <a:rPr lang="en-US" sz="8000" b="1" kern="0" dirty="0" smtClean="0"/>
              <a:t>Study Abroad: Spring 2018</a:t>
            </a:r>
            <a:endParaRPr lang="en-US" sz="8000" b="1" kern="0"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body" idx="13"/>
          </p:nvPr>
        </p:nvSpPr>
        <p:spPr>
          <a:xfrm>
            <a:off x="2820988" y="18717366"/>
            <a:ext cx="4329112" cy="784830"/>
          </a:xfrm>
        </p:spPr>
        <p:txBody>
          <a:bodyPr/>
          <a:lstStyle/>
          <a:p>
            <a:pPr defTabSz="1255117" fontAlgn="auto">
              <a:spcBef>
                <a:spcPts val="0"/>
              </a:spcBef>
              <a:spcAft>
                <a:spcPts val="0"/>
              </a:spcAft>
              <a:defRPr/>
            </a:pPr>
            <a:r>
              <a:rPr lang="en-US" dirty="0" smtClean="0"/>
              <a:t>Sample University Address</a:t>
            </a:r>
          </a:p>
          <a:p>
            <a:pPr defTabSz="1255117" fontAlgn="auto">
              <a:spcBef>
                <a:spcPts val="0"/>
              </a:spcBef>
              <a:spcAft>
                <a:spcPts val="0"/>
              </a:spcAft>
              <a:defRPr/>
            </a:pPr>
            <a:r>
              <a:rPr lang="en-US" dirty="0" smtClean="0"/>
              <a:t>Sample University Website </a:t>
            </a:r>
          </a:p>
          <a:p>
            <a:pPr defTabSz="1255117" fontAlgn="auto">
              <a:spcBef>
                <a:spcPts val="0"/>
              </a:spcBef>
              <a:spcAft>
                <a:spcPts val="0"/>
              </a:spcAft>
              <a:defRPr/>
            </a:pPr>
            <a:r>
              <a:rPr lang="en-US" dirty="0" smtClean="0"/>
              <a:t>Sample University Contact info </a:t>
            </a:r>
            <a:endParaRPr dirty="0"/>
          </a:p>
        </p:txBody>
      </p:sp>
      <p:sp>
        <p:nvSpPr>
          <p:cNvPr id="51" name="Shape 51"/>
          <p:cNvSpPr>
            <a:spLocks noGrp="1"/>
          </p:cNvSpPr>
          <p:nvPr>
            <p:ph type="body" idx="15"/>
          </p:nvPr>
        </p:nvSpPr>
        <p:spPr>
          <a:xfrm>
            <a:off x="1077913" y="2173288"/>
            <a:ext cx="7740650" cy="13390845"/>
          </a:xfrm>
        </p:spPr>
        <p:txBody>
          <a:bodyPr/>
          <a:lstStyle/>
          <a:p>
            <a:pPr algn="l" defTabSz="1255117" fontAlgn="auto">
              <a:spcBef>
                <a:spcPts val="800"/>
              </a:spcBef>
              <a:spcAft>
                <a:spcPts val="0"/>
              </a:spcAft>
              <a:defRPr sz="3500">
                <a:latin typeface="+mn-lt"/>
                <a:ea typeface="+mn-ea"/>
                <a:cs typeface="+mn-cs"/>
                <a:sym typeface="Arial"/>
              </a:defRPr>
            </a:pPr>
            <a:r>
              <a:rPr sz="3500" dirty="0">
                <a:latin typeface="+mn-lt"/>
                <a:ea typeface="+mn-ea"/>
                <a:cs typeface="+mn-cs"/>
                <a:sym typeface="Arial"/>
              </a:rPr>
              <a:t>ABOUT THE LOCATION</a:t>
            </a:r>
          </a:p>
          <a:p>
            <a:pPr algn="l" defTabSz="1255117" fontAlgn="auto">
              <a:spcBef>
                <a:spcPts val="500"/>
              </a:spcBef>
              <a:spcAft>
                <a:spcPts val="0"/>
              </a:spcAft>
              <a:defRPr sz="2000">
                <a:latin typeface="+mn-lt"/>
                <a:ea typeface="+mn-ea"/>
                <a:cs typeface="+mn-cs"/>
                <a:sym typeface="Arial"/>
              </a:defRPr>
            </a:pPr>
            <a:r>
              <a:rPr lang="en-US" sz="2000" dirty="0">
                <a:solidFill>
                  <a:schemeClr val="tx1"/>
                </a:solidFill>
                <a:sym typeface="Arial"/>
              </a:rPr>
              <a:t>Beautiful, historic Brussels has become one of Europe’s must-see destinations because of it’s charm, trendy restaurants and nightclubs, shopping, museums, festivals, and more. The capital and largest city of Belgium is a mecca of fashion, art, design, and culture. Brussels has emerged as the “Capital of Europe” in political and economic terms. As the headquarters of the European Union, it is at the forefront of the European integration and EU policy. Brussels is very international. Its diversity is reflected in its neighborhoods, restaurants, and languages. While French is the dominant language, Dutch (Flemish) and English are widely spoken. Because of this, Brussels does not necessarily provide the language immersion one might get in another, less multilingual location. For the same reason, students feel quickly at home</a:t>
            </a:r>
            <a:r>
              <a:rPr lang="en-US" sz="2000" dirty="0" smtClean="0">
                <a:solidFill>
                  <a:schemeClr val="tx1"/>
                </a:solidFill>
                <a:sym typeface="Arial"/>
              </a:rPr>
              <a:t>.</a:t>
            </a:r>
            <a:endParaRPr lang="en-US" sz="2000" dirty="0">
              <a:solidFill>
                <a:schemeClr val="tx1"/>
              </a:solidFill>
              <a:sym typeface="Arial"/>
            </a:endParaRPr>
          </a:p>
          <a:p>
            <a:pPr algn="l" defTabSz="1255117" fontAlgn="auto">
              <a:spcBef>
                <a:spcPts val="800"/>
              </a:spcBef>
              <a:spcAft>
                <a:spcPts val="0"/>
              </a:spcAft>
              <a:defRPr sz="3500">
                <a:latin typeface="+mn-lt"/>
                <a:ea typeface="+mn-ea"/>
                <a:cs typeface="+mn-cs"/>
                <a:sym typeface="Arial"/>
              </a:defRPr>
            </a:pPr>
            <a:r>
              <a:rPr sz="3500" dirty="0" smtClean="0">
                <a:latin typeface="+mn-lt"/>
                <a:ea typeface="+mn-ea"/>
                <a:cs typeface="+mn-cs"/>
                <a:sym typeface="Arial"/>
              </a:rPr>
              <a:t>PROGRAM </a:t>
            </a:r>
            <a:r>
              <a:rPr sz="3500" dirty="0">
                <a:latin typeface="+mn-lt"/>
                <a:ea typeface="+mn-ea"/>
                <a:cs typeface="+mn-cs"/>
                <a:sym typeface="Arial"/>
              </a:rPr>
              <a:t>OVERVIEW</a:t>
            </a:r>
          </a:p>
          <a:p>
            <a:pPr algn="l" fontAlgn="t"/>
            <a:r>
              <a:rPr lang="en-US" sz="2000" dirty="0">
                <a:solidFill>
                  <a:schemeClr val="tx1"/>
                </a:solidFill>
                <a:latin typeface="+mn-lt"/>
              </a:rPr>
              <a:t>Join us on this 8 day program as we immerse ourselves in the local culture of Brussels and study the way the European Union functions, the impact of </a:t>
            </a:r>
            <a:r>
              <a:rPr lang="en-US" sz="2000" dirty="0" err="1">
                <a:solidFill>
                  <a:schemeClr val="tx1"/>
                </a:solidFill>
                <a:latin typeface="+mn-lt"/>
              </a:rPr>
              <a:t>Brexit</a:t>
            </a:r>
            <a:r>
              <a:rPr lang="en-US" sz="2000" dirty="0">
                <a:solidFill>
                  <a:schemeClr val="tx1"/>
                </a:solidFill>
                <a:latin typeface="+mn-lt"/>
              </a:rPr>
              <a:t>, and more! Program highlights include visits to the European Union Commission, EU Parliament, NATO Headquarters, and the Federal Ministry of Justice. And of course, no visit would be complete without a trip to a chocolate factory</a:t>
            </a:r>
            <a:r>
              <a:rPr lang="en-US" sz="2000" dirty="0" smtClean="0">
                <a:solidFill>
                  <a:schemeClr val="tx1"/>
                </a:solidFill>
                <a:latin typeface="+mn-lt"/>
              </a:rPr>
              <a:t>!</a:t>
            </a:r>
          </a:p>
          <a:p>
            <a:pPr algn="l" fontAlgn="t"/>
            <a:endParaRPr lang="en-US" sz="2000" dirty="0" smtClean="0">
              <a:solidFill>
                <a:schemeClr val="tx1"/>
              </a:solidFill>
              <a:latin typeface="+mn-lt"/>
            </a:endParaRPr>
          </a:p>
          <a:p>
            <a:pPr algn="l" fontAlgn="t"/>
            <a:r>
              <a:rPr lang="en-US" sz="2000" dirty="0">
                <a:solidFill>
                  <a:schemeClr val="tx1"/>
                </a:solidFill>
              </a:rPr>
              <a:t>The program cost includes:</a:t>
            </a:r>
          </a:p>
          <a:p>
            <a:pPr algn="l" fontAlgn="t">
              <a:lnSpc>
                <a:spcPct val="150000"/>
              </a:lnSpc>
            </a:pPr>
            <a:r>
              <a:rPr lang="en-US" sz="2000" dirty="0">
                <a:solidFill>
                  <a:schemeClr val="tx1"/>
                </a:solidFill>
              </a:rPr>
              <a:t>• Pre-departure online orientation and on-site orientation</a:t>
            </a:r>
            <a:br>
              <a:rPr lang="en-US" sz="2000" dirty="0">
                <a:solidFill>
                  <a:schemeClr val="tx1"/>
                </a:solidFill>
              </a:rPr>
            </a:br>
            <a:r>
              <a:rPr lang="en-US" sz="2000" dirty="0">
                <a:solidFill>
                  <a:schemeClr val="tx1"/>
                </a:solidFill>
              </a:rPr>
              <a:t>• Airport transfer upon arrival and departure</a:t>
            </a:r>
          </a:p>
          <a:p>
            <a:pPr algn="l" fontAlgn="t">
              <a:lnSpc>
                <a:spcPct val="150000"/>
              </a:lnSpc>
              <a:spcAft>
                <a:spcPts val="1000"/>
              </a:spcAft>
            </a:pPr>
            <a:r>
              <a:rPr lang="en-US" sz="2000" dirty="0">
                <a:solidFill>
                  <a:schemeClr val="tx1"/>
                </a:solidFill>
              </a:rPr>
              <a:t>• Double occupancy hostel accommodations with breakfast</a:t>
            </a:r>
            <a:br>
              <a:rPr lang="en-US" sz="2000" dirty="0">
                <a:solidFill>
                  <a:schemeClr val="tx1"/>
                </a:solidFill>
              </a:rPr>
            </a:br>
            <a:r>
              <a:rPr lang="en-US" sz="2000" dirty="0">
                <a:solidFill>
                  <a:schemeClr val="tx1"/>
                </a:solidFill>
              </a:rPr>
              <a:t>• Visit to the Federal Ministry of Justice and the EU Parliament</a:t>
            </a:r>
            <a:br>
              <a:rPr lang="en-US" sz="2000" dirty="0">
                <a:solidFill>
                  <a:schemeClr val="tx1"/>
                </a:solidFill>
              </a:rPr>
            </a:br>
            <a:r>
              <a:rPr lang="en-US" sz="2000" dirty="0">
                <a:solidFill>
                  <a:schemeClr val="tx1"/>
                </a:solidFill>
              </a:rPr>
              <a:t>• CIEE program assistant to accompany the group</a:t>
            </a:r>
            <a:br>
              <a:rPr lang="en-US" sz="2000" dirty="0">
                <a:solidFill>
                  <a:schemeClr val="tx1"/>
                </a:solidFill>
              </a:rPr>
            </a:br>
            <a:r>
              <a:rPr lang="en-US" sz="2000" dirty="0">
                <a:solidFill>
                  <a:schemeClr val="tx1"/>
                </a:solidFill>
              </a:rPr>
              <a:t>• </a:t>
            </a:r>
            <a:r>
              <a:rPr lang="en-US" sz="2000" dirty="0" err="1">
                <a:solidFill>
                  <a:schemeClr val="tx1"/>
                </a:solidFill>
              </a:rPr>
              <a:t>iNext</a:t>
            </a:r>
            <a:r>
              <a:rPr lang="en-US" sz="2000" dirty="0">
                <a:solidFill>
                  <a:schemeClr val="tx1"/>
                </a:solidFill>
              </a:rPr>
              <a:t> Comprehensive Travel Insurance</a:t>
            </a:r>
            <a:br>
              <a:rPr lang="en-US" sz="2000" dirty="0">
                <a:solidFill>
                  <a:schemeClr val="tx1"/>
                </a:solidFill>
              </a:rPr>
            </a:br>
            <a:r>
              <a:rPr lang="en-US" sz="2000" dirty="0">
                <a:solidFill>
                  <a:schemeClr val="tx1"/>
                </a:solidFill>
              </a:rPr>
              <a:t>• 24/7 emergency support</a:t>
            </a:r>
          </a:p>
          <a:p>
            <a:pPr algn="l" fontAlgn="t"/>
            <a:endParaRPr lang="en-US" sz="2000" dirty="0" smtClean="0">
              <a:solidFill>
                <a:schemeClr val="tx1"/>
              </a:solidFill>
            </a:endParaRPr>
          </a:p>
          <a:p>
            <a:pPr algn="l" fontAlgn="t"/>
            <a:r>
              <a:rPr lang="en-US" sz="1600" dirty="0"/>
              <a:t> </a:t>
            </a:r>
            <a:endParaRPr lang="en-US" sz="1600" dirty="0" smtClean="0"/>
          </a:p>
          <a:p>
            <a:pPr algn="l" fontAlgn="t"/>
            <a:r>
              <a:rPr lang="en-US" sz="3500" dirty="0" smtClean="0">
                <a:sym typeface="Arial"/>
              </a:rPr>
              <a:t>PROGRAM </a:t>
            </a:r>
            <a:r>
              <a:rPr lang="en-US" sz="3500" dirty="0">
                <a:sym typeface="Arial"/>
              </a:rPr>
              <a:t>FEE &amp; ELIGIBILITY </a:t>
            </a:r>
            <a:endParaRPr lang="en-US" sz="3500" dirty="0" smtClean="0">
              <a:sym typeface="Arial"/>
            </a:endParaRPr>
          </a:p>
          <a:p>
            <a:pPr algn="l" fontAlgn="t"/>
            <a:r>
              <a:rPr lang="en-US" sz="2000" dirty="0" smtClean="0">
                <a:sym typeface="Arial"/>
              </a:rPr>
              <a:t>Open </a:t>
            </a:r>
            <a:r>
              <a:rPr lang="en-US" sz="2000" dirty="0">
                <a:sym typeface="Arial"/>
              </a:rPr>
              <a:t>to all majors. Scholarships available. $2,535 per student.</a:t>
            </a:r>
          </a:p>
          <a:p>
            <a:pPr algn="l" fontAlgn="t"/>
            <a:r>
              <a:rPr lang="en-US" sz="2000" dirty="0">
                <a:solidFill>
                  <a:schemeClr val="tx1"/>
                </a:solidFill>
              </a:rPr>
              <a:t>Open to all majors. Scholarships available. Program limit: 15 Students. Professor SAMPLE from SAMPLE University will accompany the students and lead the program.</a:t>
            </a:r>
            <a:endParaRPr sz="2000" dirty="0">
              <a:latin typeface="+mn-lt"/>
              <a:ea typeface="+mn-ea"/>
              <a:cs typeface="+mn-cs"/>
              <a:sym typeface="Arial"/>
            </a:endParaRPr>
          </a:p>
        </p:txBody>
      </p:sp>
      <p:pic>
        <p:nvPicPr>
          <p:cNvPr id="2" name="Picture Placeholder 1"/>
          <p:cNvPicPr>
            <a:picLocks noGrp="1" noChangeAspect="1"/>
          </p:cNvPicPr>
          <p:nvPr>
            <p:ph type="pic" sz="quarter" idx="16"/>
          </p:nvPr>
        </p:nvPicPr>
        <p:blipFill>
          <a:blip r:embed="rId2" cstate="email">
            <a:extLst>
              <a:ext uri="{28A0092B-C50C-407E-A947-70E740481C1C}">
                <a14:useLocalDpi xmlns:a14="http://schemas.microsoft.com/office/drawing/2010/main" val="0"/>
              </a:ext>
            </a:extLst>
          </a:blip>
          <a:srcRect l="16723" r="16723"/>
          <a:stretch>
            <a:fillRect/>
          </a:stretch>
        </p:blipFill>
        <p:spPr bwMode="auto">
          <a:xfrm>
            <a:off x="9475788" y="2165350"/>
            <a:ext cx="5259387" cy="5260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pic>
        <p:nvPicPr>
          <p:cNvPr id="4" name="Picture Placeholder 3"/>
          <p:cNvPicPr>
            <a:picLocks noGrp="1" noChangeAspect="1"/>
          </p:cNvPicPr>
          <p:nvPr>
            <p:ph type="pic" sz="quarter" idx="17"/>
          </p:nvPr>
        </p:nvPicPr>
        <p:blipFill>
          <a:blip r:embed="rId3" cstate="email">
            <a:extLst>
              <a:ext uri="{28A0092B-C50C-407E-A947-70E740481C1C}">
                <a14:useLocalDpi xmlns:a14="http://schemas.microsoft.com/office/drawing/2010/main" val="0"/>
              </a:ext>
            </a:extLst>
          </a:blip>
          <a:srcRect l="16723" r="16723"/>
          <a:stretch>
            <a:fillRect/>
          </a:stretch>
        </p:blipFill>
        <p:spPr bwMode="auto">
          <a:xfrm>
            <a:off x="9475788" y="8015288"/>
            <a:ext cx="5259387" cy="52609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sp>
        <p:nvSpPr>
          <p:cNvPr id="5125" name="Picture Placeholder 3"/>
          <p:cNvSpPr>
            <a:spLocks noGrp="1"/>
          </p:cNvSpPr>
          <p:nvPr>
            <p:ph type="pic" sz="quarter" idx="14"/>
          </p:nvPr>
        </p:nvSpPr>
        <p:spPr bwMode="auto">
          <a:xfrm>
            <a:off x="2746375" y="17022763"/>
            <a:ext cx="3875088" cy="14938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sp>
      <p:pic>
        <p:nvPicPr>
          <p:cNvPr id="11" name="Picture 2"/>
          <p:cNvPicPr>
            <a:picLocks noChangeAspect="1" noChangeArrowheads="1"/>
          </p:cNvPicPr>
          <p:nvPr/>
        </p:nvPicPr>
        <p:blipFill>
          <a:blip r:embed="rId4" cstate="email">
            <a:extLst>
              <a:ext uri="{28A0092B-C50C-407E-A947-70E740481C1C}">
                <a14:useLocalDpi xmlns:a14="http://schemas.microsoft.com/office/drawing/2010/main" val="0"/>
              </a:ext>
            </a:extLst>
          </a:blip>
          <a:stretch>
            <a:fillRect/>
          </a:stretch>
        </p:blipFill>
        <p:spPr bwMode="auto">
          <a:xfrm>
            <a:off x="1354198" y="16673781"/>
            <a:ext cx="5527675" cy="2077279"/>
          </a:xfrm>
          <a:prstGeom prst="rect">
            <a:avLst/>
          </a:prstGeom>
          <a:noFill/>
          <a:extLst>
            <a:ext uri="{909E8E84-426E-40DD-AFC4-6F175D3DCCD1}">
              <a14:hiddenFill xmlns:a14="http://schemas.microsoft.com/office/drawing/2010/main">
                <a:solidFill>
                  <a:srgbClr val="FFFFFF"/>
                </a:solidFill>
              </a14:hiddenFill>
            </a:ext>
          </a:extLst>
        </p:spPr>
      </p:pic>
      <p:sp>
        <p:nvSpPr>
          <p:cNvPr id="9" name="Shape 51"/>
          <p:cNvSpPr txBox="1">
            <a:spLocks/>
          </p:cNvSpPr>
          <p:nvPr/>
        </p:nvSpPr>
        <p:spPr>
          <a:xfrm>
            <a:off x="9475788" y="13865226"/>
            <a:ext cx="5259387" cy="2039020"/>
          </a:xfrm>
          <a:prstGeom prst="rect">
            <a:avLst/>
          </a:prstGeom>
        </p:spPr>
        <p:txBody>
          <a:bodyPr wrap="square" lIns="0" tIns="0" rIns="0" bIns="0">
            <a:spAutoFit/>
          </a:bodyPr>
          <a:lstStyle>
            <a:lvl1pPr algn="ctr" defTabSz="1254125" rtl="0" eaLnBrk="1" fontAlgn="base" hangingPunct="1">
              <a:spcBef>
                <a:spcPct val="0"/>
              </a:spcBef>
              <a:spcAft>
                <a:spcPct val="0"/>
              </a:spcAft>
              <a:defRPr sz="6800">
                <a:solidFill>
                  <a:srgbClr val="000000"/>
                </a:solidFill>
                <a:latin typeface="Helvetica Light"/>
                <a:ea typeface="ＭＳ Ｐゴシック" charset="0"/>
                <a:cs typeface="Helvetica Light"/>
                <a:sym typeface="Helvetica Light" charset="0"/>
              </a:defRPr>
            </a:lvl1pPr>
            <a:lvl2pPr indent="2286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2pPr>
            <a:lvl3pPr indent="4572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3pPr>
            <a:lvl4pPr indent="6858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4pPr>
            <a:lvl5pPr indent="9144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5pPr>
            <a:lvl6pPr marL="0" marR="0" indent="11430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6pPr>
            <a:lvl7pPr marL="0" marR="0" indent="13716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7pPr>
            <a:lvl8pPr marL="0" marR="0" indent="16002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8pPr>
            <a:lvl9pPr marL="0" marR="0" indent="18288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9pPr>
          </a:lstStyle>
          <a:p>
            <a:pPr algn="l" defTabSz="1255117" fontAlgn="auto">
              <a:spcBef>
                <a:spcPts val="800"/>
              </a:spcBef>
              <a:spcAft>
                <a:spcPts val="0"/>
              </a:spcAft>
              <a:defRPr sz="3500">
                <a:latin typeface="+mn-lt"/>
                <a:ea typeface="+mn-ea"/>
                <a:cs typeface="+mn-cs"/>
                <a:sym typeface="Arial"/>
              </a:defRPr>
            </a:pPr>
            <a:r>
              <a:rPr lang="en-US" sz="3500" kern="0" dirty="0" smtClean="0">
                <a:latin typeface="+mn-lt"/>
                <a:ea typeface="+mn-ea"/>
                <a:cs typeface="+mn-cs"/>
                <a:sym typeface="Arial"/>
              </a:rPr>
              <a:t>FIND OUT MORE</a:t>
            </a:r>
          </a:p>
          <a:p>
            <a:pPr algn="l" defTabSz="1255117" fontAlgn="auto">
              <a:spcBef>
                <a:spcPts val="300"/>
              </a:spcBef>
              <a:spcAft>
                <a:spcPts val="0"/>
              </a:spcAft>
              <a:defRPr sz="2000">
                <a:latin typeface="+mn-lt"/>
                <a:ea typeface="+mn-ea"/>
                <a:cs typeface="+mn-cs"/>
                <a:sym typeface="Arial"/>
              </a:defRPr>
            </a:pPr>
            <a:r>
              <a:rPr lang="en-US" sz="2000" kern="0" dirty="0" err="1" smtClean="0">
                <a:latin typeface="+mn-lt"/>
                <a:ea typeface="+mn-ea"/>
                <a:cs typeface="+mn-cs"/>
                <a:sym typeface="Arial"/>
              </a:rPr>
              <a:t>FirstName</a:t>
            </a:r>
            <a:r>
              <a:rPr lang="en-US" sz="2000" kern="0" dirty="0" smtClean="0">
                <a:latin typeface="+mn-lt"/>
                <a:ea typeface="+mn-ea"/>
                <a:cs typeface="+mn-cs"/>
                <a:sym typeface="Arial"/>
              </a:rPr>
              <a:t> </a:t>
            </a:r>
            <a:r>
              <a:rPr lang="en-US" sz="2000" kern="0" dirty="0" err="1" smtClean="0">
                <a:latin typeface="+mn-lt"/>
                <a:ea typeface="+mn-ea"/>
                <a:cs typeface="+mn-cs"/>
                <a:sym typeface="Arial"/>
              </a:rPr>
              <a:t>Lastname</a:t>
            </a:r>
            <a:endParaRPr lang="en-US" sz="2000" kern="0" dirty="0" smtClean="0">
              <a:latin typeface="+mn-lt"/>
              <a:ea typeface="+mn-ea"/>
              <a:cs typeface="+mn-cs"/>
              <a:sym typeface="Arial"/>
            </a:endParaRPr>
          </a:p>
          <a:p>
            <a:pPr algn="l" defTabSz="1255117" fontAlgn="auto">
              <a:spcBef>
                <a:spcPts val="300"/>
              </a:spcBef>
              <a:spcAft>
                <a:spcPts val="0"/>
              </a:spcAft>
              <a:defRPr sz="2000">
                <a:latin typeface="+mn-lt"/>
                <a:ea typeface="+mn-ea"/>
                <a:cs typeface="+mn-cs"/>
                <a:sym typeface="Arial"/>
              </a:defRPr>
            </a:pPr>
            <a:r>
              <a:rPr lang="en-US" sz="2000" kern="0" dirty="0" smtClean="0">
                <a:latin typeface="+mn-lt"/>
                <a:ea typeface="+mn-ea"/>
                <a:cs typeface="+mn-cs"/>
                <a:sym typeface="Arial"/>
              </a:rPr>
              <a:t>Department</a:t>
            </a:r>
          </a:p>
          <a:p>
            <a:pPr algn="l" defTabSz="1255117" fontAlgn="auto">
              <a:spcBef>
                <a:spcPts val="300"/>
              </a:spcBef>
              <a:spcAft>
                <a:spcPts val="0"/>
              </a:spcAft>
              <a:defRPr sz="2000">
                <a:latin typeface="+mn-lt"/>
                <a:ea typeface="+mn-ea"/>
                <a:cs typeface="+mn-cs"/>
                <a:sym typeface="Arial"/>
              </a:defRPr>
            </a:pPr>
            <a:r>
              <a:rPr lang="en-US" sz="2000" kern="0" dirty="0" smtClean="0">
                <a:latin typeface="+mn-lt"/>
                <a:ea typeface="+mn-ea"/>
                <a:cs typeface="+mn-cs"/>
                <a:sym typeface="Arial"/>
              </a:rPr>
              <a:t>email address</a:t>
            </a:r>
          </a:p>
          <a:p>
            <a:pPr algn="l" defTabSz="1255117" fontAlgn="auto">
              <a:spcBef>
                <a:spcPts val="1200"/>
              </a:spcBef>
              <a:spcAft>
                <a:spcPts val="0"/>
              </a:spcAft>
              <a:defRPr sz="2000">
                <a:latin typeface="+mn-lt"/>
                <a:ea typeface="+mn-ea"/>
                <a:cs typeface="+mn-cs"/>
                <a:sym typeface="Arial"/>
              </a:defRPr>
            </a:pPr>
            <a:endParaRPr lang="en-US" sz="2000" kern="0" dirty="0">
              <a:latin typeface="+mn-lt"/>
              <a:ea typeface="+mn-ea"/>
              <a:cs typeface="+mn-cs"/>
              <a:sym typeface="Arial"/>
            </a:endParaRP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FAC-flyerTempla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63251" tIns="63251" rIns="63251" bIns="63251" numCol="1" spcCol="38100" rtlCol="0" anchor="ctr">
        <a:spAutoFit/>
      </a:bodyPr>
      <a:lstStyle>
        <a:defPPr marL="0" marR="0" indent="0" algn="ctr" defTabSz="1255117"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63251" tIns="63251" rIns="63251" bIns="63251" numCol="1" spcCol="38100" rtlCol="0" anchor="ctr">
        <a:spAutoFit/>
      </a:bodyPr>
      <a:lstStyle>
        <a:defPPr marL="0" marR="0" indent="0" algn="ctr" defTabSz="1255117" rtl="0" fontAlgn="auto" latinLnBrk="0" hangingPunct="0">
          <a:lnSpc>
            <a:spcPct val="100000"/>
          </a:lnSpc>
          <a:spcBef>
            <a:spcPts val="0"/>
          </a:spcBef>
          <a:spcAft>
            <a:spcPts val="0"/>
          </a:spcAft>
          <a:buClrTx/>
          <a:buSzTx/>
          <a:buFontTx/>
          <a:buNone/>
          <a:tabLst/>
          <a:defRPr kumimoji="0" sz="7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63251" tIns="63251" rIns="63251" bIns="63251" numCol="1" spcCol="38100" rtlCol="0" anchor="ctr">
        <a:spAutoFit/>
      </a:bodyPr>
      <a:lstStyle>
        <a:defPPr marL="0" marR="0" indent="0" algn="ctr" defTabSz="1255117"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63251" tIns="63251" rIns="63251" bIns="63251" numCol="1" spcCol="38100" rtlCol="0" anchor="ctr">
        <a:spAutoFit/>
      </a:bodyPr>
      <a:lstStyle>
        <a:defPPr marL="0" marR="0" indent="0" algn="ctr" defTabSz="1255117" rtl="0" fontAlgn="auto" latinLnBrk="0" hangingPunct="0">
          <a:lnSpc>
            <a:spcPct val="100000"/>
          </a:lnSpc>
          <a:spcBef>
            <a:spcPts val="0"/>
          </a:spcBef>
          <a:spcAft>
            <a:spcPts val="0"/>
          </a:spcAft>
          <a:buClrTx/>
          <a:buSzTx/>
          <a:buFontTx/>
          <a:buNone/>
          <a:tabLst/>
          <a:defRPr kumimoji="0" sz="7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FAC-flyerTemplate (3)</Template>
  <TotalTime>255</TotalTime>
  <Words>285</Words>
  <Application>Microsoft Office PowerPoint</Application>
  <PresentationFormat>Custom</PresentationFormat>
  <Paragraphs>24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ＭＳ Ｐゴシック</vt:lpstr>
      <vt:lpstr>Arial</vt:lpstr>
      <vt:lpstr>Helvetica Light</vt:lpstr>
      <vt:lpstr>Helvetica Neue</vt:lpstr>
      <vt:lpstr>FAC-flyerTemplate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Rylan Okie</dc:creator>
  <cp:lastModifiedBy>Jacqueline Quidort</cp:lastModifiedBy>
  <cp:revision>11</cp:revision>
  <dcterms:created xsi:type="dcterms:W3CDTF">2016-02-24T22:46:13Z</dcterms:created>
  <dcterms:modified xsi:type="dcterms:W3CDTF">2018-01-11T21:33:16Z</dcterms:modified>
</cp:coreProperties>
</file>