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374" r:id="rId5"/>
    <p:sldId id="357" r:id="rId6"/>
    <p:sldId id="376" r:id="rId7"/>
    <p:sldId id="364" r:id="rId8"/>
    <p:sldId id="358" r:id="rId9"/>
    <p:sldId id="368" r:id="rId10"/>
    <p:sldId id="367" r:id="rId11"/>
    <p:sldId id="363" r:id="rId12"/>
    <p:sldId id="359" r:id="rId13"/>
    <p:sldId id="356" r:id="rId1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3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orient="horz" pos="1121" userDrawn="1">
          <p15:clr>
            <a:srgbClr val="A4A3A4"/>
          </p15:clr>
        </p15:guide>
        <p15:guide id="4" orient="horz" pos="581" userDrawn="1">
          <p15:clr>
            <a:srgbClr val="A4A3A4"/>
          </p15:clr>
        </p15:guide>
        <p15:guide id="5" orient="horz" pos="827" userDrawn="1">
          <p15:clr>
            <a:srgbClr val="A4A3A4"/>
          </p15:clr>
        </p15:guide>
        <p15:guide id="6" pos="3216" userDrawn="1">
          <p15:clr>
            <a:srgbClr val="A4A3A4"/>
          </p15:clr>
        </p15:guide>
        <p15:guide id="7" pos="3955" userDrawn="1">
          <p15:clr>
            <a:srgbClr val="A4A3A4"/>
          </p15:clr>
        </p15:guide>
        <p15:guide id="8" pos="3232" userDrawn="1">
          <p15:clr>
            <a:srgbClr val="A4A3A4"/>
          </p15:clr>
        </p15:guide>
        <p15:guide id="9" pos="595" userDrawn="1">
          <p15:clr>
            <a:srgbClr val="A4A3A4"/>
          </p15:clr>
        </p15:guide>
        <p15:guide id="10" pos="5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Redman" initials="M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0"/>
    <a:srgbClr val="FFFFFF"/>
    <a:srgbClr val="007FB9"/>
    <a:srgbClr val="E47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5" autoAdjust="0"/>
    <p:restoredTop sz="94089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246" y="102"/>
      </p:cViewPr>
      <p:guideLst>
        <p:guide orient="horz" pos="4013"/>
        <p:guide orient="horz" pos="600"/>
        <p:guide orient="horz" pos="1121"/>
        <p:guide orient="horz" pos="581"/>
        <p:guide orient="horz" pos="827"/>
        <p:guide pos="3216"/>
        <p:guide pos="3955"/>
        <p:guide pos="3232"/>
        <p:guide pos="595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392255F-49ED-6E49-9985-DE8E7C86941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912727A2-256E-A24A-A747-967B498334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>
                <a:latin typeface="Arial"/>
              </a:defRPr>
            </a:lvl1pPr>
          </a:lstStyle>
          <a:p>
            <a:fld id="{A9F4D5BE-19EB-C741-ADFF-96C4F03A643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9" tIns="46415" rIns="92829" bIns="464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>
                <a:latin typeface="Arial"/>
              </a:defRPr>
            </a:lvl1pPr>
          </a:lstStyle>
          <a:p>
            <a:fld id="{BBE5E1EF-45B7-D14A-84C9-BA4114F708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5E1EF-45B7-D14A-84C9-BA4114F7086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–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Large Text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5600" y="-406400"/>
            <a:ext cx="13106400" cy="7823200"/>
          </a:xfrm>
          <a:prstGeom prst="rect">
            <a:avLst/>
          </a:prstGeom>
          <a:solidFill>
            <a:srgbClr val="009B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30767"/>
            <a:ext cx="10972800" cy="519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400"/>
              </a:lnSpc>
              <a:buNone/>
              <a:defRPr sz="7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839200" y="6356352"/>
            <a:ext cx="21166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D685876-B086-564D-97F4-49D6BA27E2A9}" type="datetime4">
              <a:rPr lang="en-US" smtClean="0"/>
              <a:pPr/>
              <a:t>September 24, 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955867" y="6356352"/>
            <a:ext cx="6265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12037-1474-0A40-BFA0-4BA01FA6A4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EE_logo_wh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03" y="6133584"/>
            <a:ext cx="1595120" cy="706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55600" y="-406400"/>
            <a:ext cx="13106400" cy="7823200"/>
          </a:xfrm>
          <a:prstGeom prst="rect">
            <a:avLst/>
          </a:prstGeom>
          <a:solidFill>
            <a:srgbClr val="009B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Large Text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5600" y="-406400"/>
            <a:ext cx="13106400" cy="78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30767"/>
            <a:ext cx="10972800" cy="519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400"/>
              </a:lnSpc>
              <a:buNone/>
              <a:defRPr sz="7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839200" y="6356352"/>
            <a:ext cx="21166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9A8F1E3B-FF10-234E-BBED-C338F5421641}" type="datetime4">
              <a:rPr lang="en-US" smtClean="0"/>
              <a:pPr/>
              <a:t>September 24, 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955867" y="6356352"/>
            <a:ext cx="6265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812037-1474-0A40-BFA0-4BA01FA6A4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EE_logo_wh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03" y="6133584"/>
            <a:ext cx="1595120" cy="706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55600" y="-406400"/>
            <a:ext cx="13106400" cy="78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Photo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287867" y="-190500"/>
            <a:ext cx="12700000" cy="7239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30767"/>
            <a:ext cx="10972800" cy="519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400"/>
              </a:lnSpc>
              <a:buNone/>
              <a:defRPr sz="7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Photo -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287867" y="-190500"/>
            <a:ext cx="12700000" cy="7239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30767"/>
            <a:ext cx="10972800" cy="519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400"/>
              </a:lnSpc>
              <a:buNone/>
              <a:defRPr sz="72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buNone/>
              <a:defRPr sz="3200">
                <a:solidFill>
                  <a:schemeClr val="bg1"/>
                </a:solidFill>
              </a:defRPr>
            </a:lvl2pPr>
            <a:lvl3pPr>
              <a:buNone/>
              <a:defRPr sz="3200">
                <a:solidFill>
                  <a:schemeClr val="bg1"/>
                </a:solidFill>
              </a:defRPr>
            </a:lvl3pPr>
            <a:lvl4pPr>
              <a:buNone/>
              <a:defRPr sz="3200">
                <a:solidFill>
                  <a:schemeClr val="bg1"/>
                </a:solidFill>
              </a:defRPr>
            </a:lvl4pPr>
            <a:lvl5pPr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8" r:id="rId4"/>
    <p:sldLayoutId id="2147483689" r:id="rId5"/>
    <p:sldLayoutId id="2147483690" r:id="rId6"/>
    <p:sldLayoutId id="2147483691" r:id="rId7"/>
  </p:sldLayoutIdLst>
  <p:hf hdr="0" ftr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200" b="0" i="0" kern="1200" cap="none" baseline="0">
          <a:solidFill>
            <a:schemeClr val="tx1"/>
          </a:solidFill>
          <a:latin typeface="Calibri"/>
          <a:ea typeface="+mj-ea"/>
          <a:cs typeface="Arial"/>
        </a:defRPr>
      </a:lvl1pPr>
    </p:titleStyle>
    <p:bodyStyle>
      <a:lvl1pPr marL="182880" indent="-182880" algn="l" defTabSz="4572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Calibri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Calibri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Calibri"/>
          <a:ea typeface="+mn-ea"/>
          <a:cs typeface="Arial"/>
        </a:defRPr>
      </a:lvl3pPr>
      <a:lvl4pPr marL="731520" indent="-182880" algn="l" defTabSz="4572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Calibri"/>
          <a:ea typeface="+mn-ea"/>
          <a:cs typeface="Arial"/>
        </a:defRPr>
      </a:lvl4pPr>
      <a:lvl5pPr marL="914400" indent="-182880" algn="l" defTabSz="4572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Calibri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group of people posing for a photo in front of a stone building&#10;&#10;Description automatically generated with medium confidence">
            <a:extLst>
              <a:ext uri="{FF2B5EF4-FFF2-40B4-BE49-F238E27FC236}">
                <a16:creationId xmlns:a16="http://schemas.microsoft.com/office/drawing/2014/main" id="{AFC0D105-7991-4F0C-8416-CC5376F57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67" b="13898"/>
          <a:stretch/>
        </p:blipFill>
        <p:spPr>
          <a:xfrm>
            <a:off x="0" y="0"/>
            <a:ext cx="12353364" cy="6405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6552" y="3752706"/>
            <a:ext cx="314402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THAT BEST CAPTURES YOUR SUMMER WITH CIEE]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8E0CB-5654-4C03-8187-DBE290574702}"/>
              </a:ext>
            </a:extLst>
          </p:cNvPr>
          <p:cNvSpPr txBox="1"/>
          <p:nvPr/>
        </p:nvSpPr>
        <p:spPr>
          <a:xfrm>
            <a:off x="5351496" y="433299"/>
            <a:ext cx="5588480" cy="144655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MY SUMMER ABROAD 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</a:rPr>
              <a:t>WITH CIEE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3AFE7-8462-4A43-8927-62799BDF4757}"/>
              </a:ext>
            </a:extLst>
          </p:cNvPr>
          <p:cNvSpPr txBox="1"/>
          <p:nvPr/>
        </p:nvSpPr>
        <p:spPr>
          <a:xfrm>
            <a:off x="854746" y="6478209"/>
            <a:ext cx="31297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/>
              <a:t>Your name / Your School and Grade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978CB54-4E41-4767-B5D2-0F6B4FAED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5" y="-72796"/>
            <a:ext cx="3391364" cy="28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46724446-70E9-474A-95E2-D57BEFF32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 Placeholder 19"/>
          <p:cNvSpPr txBox="1">
            <a:spLocks/>
          </p:cNvSpPr>
          <p:nvPr/>
        </p:nvSpPr>
        <p:spPr>
          <a:xfrm>
            <a:off x="5354596" y="482012"/>
            <a:ext cx="536603" cy="622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74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7200" b="1" i="0" kern="1200" cap="all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36576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3200" kern="1200">
                <a:solidFill>
                  <a:schemeClr val="bg1"/>
                </a:solidFill>
                <a:latin typeface="Calibri"/>
                <a:ea typeface="+mn-ea"/>
                <a:cs typeface="Arial"/>
              </a:defRPr>
            </a:lvl2pPr>
            <a:lvl3pPr marL="54864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3200" kern="1200">
                <a:solidFill>
                  <a:schemeClr val="bg1"/>
                </a:solidFill>
                <a:latin typeface="Calibri"/>
                <a:ea typeface="+mn-ea"/>
                <a:cs typeface="Arial"/>
              </a:defRPr>
            </a:lvl3pPr>
            <a:lvl4pPr marL="73152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3200" kern="1200">
                <a:solidFill>
                  <a:schemeClr val="bg1"/>
                </a:solidFill>
                <a:latin typeface="Calibri"/>
                <a:ea typeface="+mn-ea"/>
                <a:cs typeface="Arial"/>
              </a:defRPr>
            </a:lvl4pPr>
            <a:lvl5pPr marL="91440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3200" kern="1200">
                <a:solidFill>
                  <a:schemeClr val="bg1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80"/>
              </a:lnSpc>
              <a:spcAft>
                <a:spcPts val="1200"/>
              </a:spcAft>
            </a:pPr>
            <a:r>
              <a:rPr lang="en-US" sz="2400" b="0" cap="none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EB5DF7-E8DE-4382-AE7F-31DD7F0744D4}"/>
              </a:ext>
            </a:extLst>
          </p:cNvPr>
          <p:cNvSpPr/>
          <p:nvPr/>
        </p:nvSpPr>
        <p:spPr>
          <a:xfrm>
            <a:off x="0" y="0"/>
            <a:ext cx="5105400" cy="6857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91202" y="3255086"/>
            <a:ext cx="3943853" cy="15439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b="0" i="1" cap="none" dirty="0">
                <a:solidFill>
                  <a:schemeClr val="bg1"/>
                </a:solidFill>
                <a:latin typeface="+mn-lt"/>
              </a:rPr>
              <a:t>There is nothing like returning to a place that remains unchanged to find the ways in which you yourself have altered.” </a:t>
            </a:r>
          </a:p>
          <a:p>
            <a:pPr algn="r">
              <a:lnSpc>
                <a:spcPts val="3380"/>
              </a:lnSpc>
              <a:spcAft>
                <a:spcPts val="1200"/>
              </a:spcAft>
            </a:pPr>
            <a:r>
              <a:rPr lang="en-US" sz="1600" b="0" cap="none" dirty="0">
                <a:solidFill>
                  <a:schemeClr val="bg1"/>
                </a:solidFill>
                <a:latin typeface="+mn-lt"/>
              </a:rPr>
              <a:t>—Nelson Mandela</a:t>
            </a:r>
          </a:p>
          <a:p>
            <a:pPr>
              <a:lnSpc>
                <a:spcPts val="3380"/>
              </a:lnSpc>
              <a:spcAft>
                <a:spcPts val="1200"/>
              </a:spcAft>
            </a:pPr>
            <a:endParaRPr lang="en-US" sz="1600" b="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6A44C-9F3B-43D7-BB24-DC90F763E0D1}"/>
              </a:ext>
            </a:extLst>
          </p:cNvPr>
          <p:cNvSpPr txBox="1"/>
          <p:nvPr/>
        </p:nvSpPr>
        <p:spPr>
          <a:xfrm>
            <a:off x="1704720" y="6150714"/>
            <a:ext cx="17168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</a:rPr>
              <a:t>ciee.org/hssa2022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C09142A-7BB5-40A2-999C-C849E6A6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6" y="-8144"/>
            <a:ext cx="3391364" cy="2871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ky, person, grass&#10;&#10;Description automatically generated">
            <a:extLst>
              <a:ext uri="{FF2B5EF4-FFF2-40B4-BE49-F238E27FC236}">
                <a16:creationId xmlns:a16="http://schemas.microsoft.com/office/drawing/2014/main" id="{837A68FE-308B-4BE2-8DB1-21C40F01C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9" r="3922"/>
          <a:stretch/>
        </p:blipFill>
        <p:spPr>
          <a:xfrm>
            <a:off x="0" y="0"/>
            <a:ext cx="5109883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806141" y="1697769"/>
            <a:ext cx="3854450" cy="449075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PROGRAM LOCATION: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Living Location: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Cultural Excursions: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Overnight Trips: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CIEE Staff: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064709" y="4085674"/>
            <a:ext cx="314402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THAT BEST CAPTURES THE LOCATION YOU WENT TO]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70FC5-54F8-45F5-BE93-BB6161C0D694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18B24-F88D-45CA-BC09-72FC38E62C0C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WHERE I WENT</a:t>
            </a:r>
          </a:p>
        </p:txBody>
      </p:sp>
    </p:spTree>
    <p:extLst>
      <p:ext uri="{BB962C8B-B14F-4D97-AF65-F5344CB8AC3E}">
        <p14:creationId xmlns:p14="http://schemas.microsoft.com/office/powerpoint/2010/main" val="280559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ainting on a canvas&#10;&#10;Description automatically generated with low confidence">
            <a:extLst>
              <a:ext uri="{FF2B5EF4-FFF2-40B4-BE49-F238E27FC236}">
                <a16:creationId xmlns:a16="http://schemas.microsoft.com/office/drawing/2014/main" id="{810BFEB8-A771-404E-8FDA-0B53B93BC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713" b="17173"/>
          <a:stretch/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85572" y="1329419"/>
            <a:ext cx="4159405" cy="4490759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00000"/>
              </a:lnSpc>
            </a:pPr>
            <a:r>
              <a:rPr lang="en-US" sz="1800" dirty="0"/>
              <a:t>LANGUAGE IMPROVEMENT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“Can Do” Statements / STAMP pre and post-test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Experience with Host Family: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Experience in Host City and Surrounds: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Experience in Class: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177800" indent="-177800">
              <a:lnSpc>
                <a:spcPct val="100000"/>
              </a:lnSpc>
            </a:pPr>
            <a:r>
              <a:rPr lang="en-US" sz="1800" dirty="0"/>
              <a:t>SERVICE PROJECT [IF APPLICABLE]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What I did: 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Other Activities: 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/>
          </a:p>
          <a:p>
            <a:pPr marL="177800" indent="-177800">
              <a:lnSpc>
                <a:spcPct val="100000"/>
              </a:lnSpc>
            </a:pPr>
            <a:r>
              <a:rPr lang="en-US" sz="1800" dirty="0"/>
              <a:t>GLOBAL DISCOVERY CONTENT STUDIES [IF APPLICABLE]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What I Studied: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Other Activities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068532" y="3343965"/>
            <a:ext cx="36353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THAT BEST DEMONSTRATES WHAT YOUR EXPERIENCE WAS ABOUT]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1C866-277B-43AC-93B4-441966AA371D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4AA8B-7208-4308-B3C8-FA2A33A11D25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WHAT I ACHIEVED</a:t>
            </a:r>
          </a:p>
        </p:txBody>
      </p:sp>
    </p:spTree>
    <p:extLst>
      <p:ext uri="{BB962C8B-B14F-4D97-AF65-F5344CB8AC3E}">
        <p14:creationId xmlns:p14="http://schemas.microsoft.com/office/powerpoint/2010/main" val="377109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4563" y="1370840"/>
            <a:ext cx="3848100" cy="47378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AT HOMESTAY OR DORM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Wake-up Time: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Typical Breakfast: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Morning Activities: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Typical Lunch: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Afternoon Activity Examples: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Typical Dinner: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0" dirty="0"/>
              <a:t>Evening Activity Examples: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7800" indent="-177800"/>
            <a:endParaRPr lang="en-US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13475" y="1357578"/>
            <a:ext cx="3797300" cy="4751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1" i="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18288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36576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54864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dirty="0"/>
              <a:t>LANGUAGE CLASS</a:t>
            </a:r>
          </a:p>
          <a:p>
            <a:pPr marL="177800" indent="-177800">
              <a:buFont typeface="Arial"/>
              <a:buChar char="•"/>
            </a:pPr>
            <a:r>
              <a:rPr lang="en-US" b="0" dirty="0"/>
              <a:t>Time: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/>
              <a:buChar char="•"/>
            </a:pPr>
            <a:r>
              <a:rPr lang="en-US" b="0" dirty="0"/>
              <a:t>Typical Activities: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/>
              <a:buChar char="•"/>
            </a:pPr>
            <a:endParaRPr lang="en-US" b="0" dirty="0"/>
          </a:p>
          <a:p>
            <a:pPr marL="177800" indent="-177800"/>
            <a:r>
              <a:rPr lang="en-US" dirty="0"/>
              <a:t>CULTURAL EXCURSIONS AND WORKSHOPS</a:t>
            </a:r>
          </a:p>
          <a:p>
            <a:pPr marL="177800" indent="-177800">
              <a:buFont typeface="Arial"/>
              <a:buChar char="•"/>
            </a:pPr>
            <a:r>
              <a:rPr lang="en-US" b="0" dirty="0"/>
              <a:t>Time: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/>
              <a:buChar char="•"/>
            </a:pPr>
            <a:r>
              <a:rPr lang="en-US" b="0" dirty="0"/>
              <a:t>Typical Activities: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SERVICE PROJECT</a:t>
            </a:r>
          </a:p>
          <a:p>
            <a:pPr marL="177800" indent="-177800">
              <a:buFont typeface="Arial"/>
              <a:buChar char="•"/>
            </a:pPr>
            <a:r>
              <a:rPr lang="en-US" b="0" dirty="0"/>
              <a:t>Time: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/>
              <a:buChar char="•"/>
            </a:pPr>
            <a:r>
              <a:rPr lang="en-US" b="0" dirty="0"/>
              <a:t>Typical Activities:</a:t>
            </a:r>
            <a:r>
              <a:rPr lang="en-US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7800" indent="-177800"/>
            <a:endParaRPr lang="en-US" b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10C602-EACE-4930-8905-668476302B1F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3724F-DD57-4E83-AC9F-D5DE1E418C0B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MY DAILY SCHEDULE</a:t>
            </a:r>
          </a:p>
        </p:txBody>
      </p:sp>
    </p:spTree>
    <p:extLst>
      <p:ext uri="{BB962C8B-B14F-4D97-AF65-F5344CB8AC3E}">
        <p14:creationId xmlns:p14="http://schemas.microsoft.com/office/powerpoint/2010/main" val="27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6451600" y="1374774"/>
            <a:ext cx="3848101" cy="4918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1" i="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18288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36576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548640" indent="-18288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Favorite Cultural Activity: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endParaRPr lang="en-US" sz="1800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Takeaway from Cultural Activity: 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3" name="Picture 2" descr="A group of people with face paint&#10;&#10;Description automatically generated with medium confidence">
            <a:extLst>
              <a:ext uri="{FF2B5EF4-FFF2-40B4-BE49-F238E27FC236}">
                <a16:creationId xmlns:a16="http://schemas.microsoft.com/office/drawing/2014/main" id="{93F5131B-0F93-4EEB-AE09-92453146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6" r="24331"/>
          <a:stretch/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3850" y="5088881"/>
            <a:ext cx="147792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OF YOUR FAVORITE CULTURAL ACTIVITY OR OUTING DURING YOUR STAY]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86F9D-53A5-4149-A5D0-D8DAF9761574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BE3B4-67FF-44E0-8FB5-779628370022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CULTURAL ENCOUNTERS</a:t>
            </a:r>
          </a:p>
        </p:txBody>
      </p:sp>
    </p:spTree>
    <p:extLst>
      <p:ext uri="{BB962C8B-B14F-4D97-AF65-F5344CB8AC3E}">
        <p14:creationId xmlns:p14="http://schemas.microsoft.com/office/powerpoint/2010/main" val="52516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613525" y="2036242"/>
            <a:ext cx="3708400" cy="3563937"/>
          </a:xfrm>
          <a:prstGeom prst="rect">
            <a:avLst/>
          </a:prstGeo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What I thought of the US and my town before: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What changed about my view of the US: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What I thought of _______ before the program: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What changed about my view of ________: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3" name="Picture 2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08ADB84-1A5E-46BA-A7B9-977A3F403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" b="11351"/>
          <a:stretch/>
        </p:blipFill>
        <p:spPr>
          <a:xfrm>
            <a:off x="0" y="778422"/>
            <a:ext cx="5105400" cy="60795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8177A7-E13D-4284-A942-FD1857A18050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06F69-F7C1-4B3C-A21D-BC04AC8768DA}"/>
              </a:ext>
            </a:extLst>
          </p:cNvPr>
          <p:cNvSpPr txBox="1"/>
          <p:nvPr/>
        </p:nvSpPr>
        <p:spPr>
          <a:xfrm>
            <a:off x="576916" y="252538"/>
            <a:ext cx="11253134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NEW VIEW OF MY OWN CULTURE &amp; THE CULTURE OF MY HOST COUNTRY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196" y="3481483"/>
            <a:ext cx="36353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THAT BEST ILLUSTRATES YOUR HOST COUNTRY’S CULTURE]</a:t>
            </a:r>
          </a:p>
        </p:txBody>
      </p:sp>
    </p:spTree>
    <p:extLst>
      <p:ext uri="{BB962C8B-B14F-4D97-AF65-F5344CB8AC3E}">
        <p14:creationId xmlns:p14="http://schemas.microsoft.com/office/powerpoint/2010/main" val="19078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urfing on the waves&#10;&#10;Description automatically generated with medium confidence">
            <a:extLst>
              <a:ext uri="{FF2B5EF4-FFF2-40B4-BE49-F238E27FC236}">
                <a16:creationId xmlns:a16="http://schemas.microsoft.com/office/drawing/2014/main" id="{002DDA10-6005-4401-B07F-002849B96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3" t="-8625" r="28194" b="8625"/>
          <a:stretch/>
        </p:blipFill>
        <p:spPr>
          <a:xfrm flipH="1">
            <a:off x="0" y="0"/>
            <a:ext cx="51054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26201" y="1371601"/>
            <a:ext cx="3999593" cy="3750654"/>
          </a:xfrm>
          <a:prstGeom prst="rect">
            <a:avLst/>
          </a:prstGeo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How I heard about the program: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endParaRPr lang="en-US" sz="1800" b="0" dirty="0">
              <a:solidFill>
                <a:srgbClr val="007FB9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The online application was…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endParaRPr lang="en-US" sz="1800" b="0" dirty="0">
              <a:solidFill>
                <a:srgbClr val="007FB9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I knew (or did not know) other students at my school on my program: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  <a:endParaRPr lang="en-US" sz="1800" b="0" dirty="0"/>
          </a:p>
          <a:p>
            <a:pPr marL="177800"/>
            <a:endParaRPr lang="en-US" sz="1800" b="0" dirty="0">
              <a:solidFill>
                <a:srgbClr val="007FB9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The hardest part of the application was…</a:t>
            </a:r>
          </a:p>
          <a:p>
            <a:endParaRPr lang="en-US" sz="1800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800" b="0" dirty="0"/>
              <a:t>Study abroad is more affordable than you think (mention if you received a scholarship or were able to fundraise for your trip)</a:t>
            </a:r>
            <a:endParaRPr lang="en-US" dirty="0"/>
          </a:p>
          <a:p>
            <a:endParaRPr lang="en-US" b="0" dirty="0"/>
          </a:p>
          <a:p>
            <a:endParaRPr lang="en-US" b="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2" y="927101"/>
            <a:ext cx="9143999" cy="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012" y="3727759"/>
            <a:ext cx="36353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OF A FAVORITE MOMENT DURING YOUR STAY]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70E71-0351-4F1D-8FFE-667DDA135CB5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A83A0-F126-44DA-ACCA-9BB0FFC67D08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APPLYING FOR MY PROGRAM</a:t>
            </a:r>
          </a:p>
        </p:txBody>
      </p:sp>
    </p:spTree>
    <p:extLst>
      <p:ext uri="{BB962C8B-B14F-4D97-AF65-F5344CB8AC3E}">
        <p14:creationId xmlns:p14="http://schemas.microsoft.com/office/powerpoint/2010/main" val="35254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9CE35F6-5CBB-47E7-B37E-E92E5F0E0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8" t="11328" r="5758" b="719"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84788" y="3146714"/>
            <a:ext cx="178833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[SUM UP WHY YOU THINK STUDYING ABROAD IS IMPORTANT AND INVITE YOUR AUDIENCE TO CONSIDER PLACES THEY WOULD LIKE TO GO]</a:t>
            </a:r>
          </a:p>
        </p:txBody>
      </p:sp>
    </p:spTree>
    <p:extLst>
      <p:ext uri="{BB962C8B-B14F-4D97-AF65-F5344CB8AC3E}">
        <p14:creationId xmlns:p14="http://schemas.microsoft.com/office/powerpoint/2010/main" val="404308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691BA61-12AA-43AC-8420-20F42876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13500" y="2143127"/>
            <a:ext cx="3797300" cy="2936874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1800" b="0" dirty="0"/>
              <a:t>How this experience shaped me academically and personally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endParaRPr lang="en-US" sz="1800" b="0" dirty="0"/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1800" b="0" dirty="0"/>
              <a:t>Post-high school plans and future study abroad plans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pPr marL="177800">
              <a:lnSpc>
                <a:spcPct val="100000"/>
              </a:lnSpc>
            </a:pPr>
            <a:endParaRPr lang="en-US" sz="1800" b="0" dirty="0"/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1800" b="0" dirty="0"/>
              <a:t>Service project plan for my own town [if applicable]</a:t>
            </a:r>
            <a:r>
              <a:rPr lang="en-US" sz="1800" b="0" dirty="0">
                <a:solidFill>
                  <a:srgbClr val="007FB9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0" dirty="0"/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endParaRPr lang="en-US" sz="1800" b="0" dirty="0"/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endParaRPr lang="en-US" sz="1800" b="0" dirty="0"/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100" y="4355406"/>
            <a:ext cx="22447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sz="1200" i="1" dirty="0"/>
              <a:t>[INSERT A PHOTO HERE OF YOU AND YOUR BEST FRIEND ON PROGRAM]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16F83-4822-4430-B723-8A93AB92FDFB}"/>
              </a:ext>
            </a:extLst>
          </p:cNvPr>
          <p:cNvSpPr/>
          <p:nvPr/>
        </p:nvSpPr>
        <p:spPr>
          <a:xfrm>
            <a:off x="0" y="0"/>
            <a:ext cx="12192000" cy="10282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7D61E-4CE3-4F8A-91D9-9885738E0D6E}"/>
              </a:ext>
            </a:extLst>
          </p:cNvPr>
          <p:cNvSpPr txBox="1"/>
          <p:nvPr/>
        </p:nvSpPr>
        <p:spPr>
          <a:xfrm>
            <a:off x="576916" y="404602"/>
            <a:ext cx="8074025" cy="3738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50193275"/>
      </p:ext>
    </p:extLst>
  </p:cSld>
  <p:clrMapOvr>
    <a:masterClrMapping/>
  </p:clrMapOvr>
</p:sld>
</file>

<file path=ppt/theme/theme1.xml><?xml version="1.0" encoding="utf-8"?>
<a:theme xmlns:a="http://schemas.openxmlformats.org/drawingml/2006/main" name="CIEE">
  <a:themeElements>
    <a:clrScheme name="CIEE Corporate">
      <a:dk1>
        <a:sysClr val="windowText" lastClr="000000"/>
      </a:dk1>
      <a:lt1>
        <a:sysClr val="window" lastClr="FFFFFF"/>
      </a:lt1>
      <a:dk2>
        <a:srgbClr val="666666"/>
      </a:dk2>
      <a:lt2>
        <a:srgbClr val="D9D9D9"/>
      </a:lt2>
      <a:accent1>
        <a:srgbClr val="009BD7"/>
      </a:accent1>
      <a:accent2>
        <a:srgbClr val="F58025"/>
      </a:accent2>
      <a:accent3>
        <a:srgbClr val="943066"/>
      </a:accent3>
      <a:accent4>
        <a:srgbClr val="387C2B"/>
      </a:accent4>
      <a:accent5>
        <a:srgbClr val="B4B4B4"/>
      </a:accent5>
      <a:accent6>
        <a:srgbClr val="D9D9D9"/>
      </a:accent6>
      <a:hlink>
        <a:srgbClr val="009BD7"/>
      </a:hlink>
      <a:folHlink>
        <a:srgbClr val="009BD7"/>
      </a:folHlink>
    </a:clrScheme>
    <a:fontScheme name="CIEE Corpor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F2D954A74B24AA47E535EC94D5E08" ma:contentTypeVersion="16" ma:contentTypeDescription="Create a new document." ma:contentTypeScope="" ma:versionID="92d8fd83aef86b71808d1c9eff692e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f19f2a49e71ac6d685ca53526b924e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99574-F8D9-4098-91BB-E4F50ADEBB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CFC98A-9D2D-413B-ACA9-3821945A6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760D8-E1D0-4E72-8C64-02F5097F5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CIEE</Template>
  <TotalTime>9899</TotalTime>
  <Words>453</Words>
  <Application>Microsoft Office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CIEE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WORLD. BIG OPPORTUNITIES.</dc:title>
  <dc:creator>Dan DiLorenzo</dc:creator>
  <cp:lastModifiedBy>Pierre Le Gall</cp:lastModifiedBy>
  <cp:revision>139</cp:revision>
  <cp:lastPrinted>2015-08-24T01:43:57Z</cp:lastPrinted>
  <dcterms:created xsi:type="dcterms:W3CDTF">2014-10-08T19:12:46Z</dcterms:created>
  <dcterms:modified xsi:type="dcterms:W3CDTF">2021-09-24T14:23:15Z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0x010100F55F2D954A74B24AA47E535EC94D5E08</vt:lpwstr>
  </property>
</Properties>
</file>